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media/audio6.wav" ContentType="audio/wav"/>
  <Override PartName="/ppt/media/audio7.wav" ContentType="audio/wav"/>
  <Override PartName="/ppt/media/audio8.wav" ContentType="audio/wav"/>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60" r:id="rId4"/>
    <p:sldId id="312" r:id="rId5"/>
    <p:sldId id="313"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3"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252295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105513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208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3480745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0260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2547901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1470069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198479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359082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1686-E132-4EDC-9720-60B55958354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309391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831686-E132-4EDC-9720-60B55958354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274935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831686-E132-4EDC-9720-60B559583542}"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393933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831686-E132-4EDC-9720-60B559583542}"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221577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31686-E132-4EDC-9720-60B559583542}"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137413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31686-E132-4EDC-9720-60B55958354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409589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31686-E132-4EDC-9720-60B55958354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C6E90E-F4B9-4496-8C96-8BD6F3924DAD}" type="slidenum">
              <a:rPr lang="en-US" smtClean="0"/>
              <a:t>‹#›</a:t>
            </a:fld>
            <a:endParaRPr lang="en-US"/>
          </a:p>
        </p:txBody>
      </p:sp>
    </p:spTree>
    <p:extLst>
      <p:ext uri="{BB962C8B-B14F-4D97-AF65-F5344CB8AC3E}">
        <p14:creationId xmlns:p14="http://schemas.microsoft.com/office/powerpoint/2010/main" val="279953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831686-E132-4EDC-9720-60B559583542}" type="datetimeFigureOut">
              <a:rPr lang="en-US" smtClean="0"/>
              <a:t>5/22/2017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AC6E90E-F4B9-4496-8C96-8BD6F3924DAD}" type="slidenum">
              <a:rPr lang="en-US" smtClean="0"/>
              <a:t>‹#›</a:t>
            </a:fld>
            <a:endParaRPr lang="en-US"/>
          </a:p>
        </p:txBody>
      </p:sp>
    </p:spTree>
    <p:extLst>
      <p:ext uri="{BB962C8B-B14F-4D97-AF65-F5344CB8AC3E}">
        <p14:creationId xmlns:p14="http://schemas.microsoft.com/office/powerpoint/2010/main" val="295174696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4.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4.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2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35.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37.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audio" Target="../media/audio6.wav"/><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audio" Target="../media/audio6.wav"/><Relationship Id="rId4" Type="http://schemas.openxmlformats.org/officeDocument/2006/relationships/image" Target="../media/image20.png"/></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43.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45.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audio" Target="../media/audio7.wav"/></Relationships>
</file>

<file path=ppt/slides/_rels/slide4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audio" Target="../media/audio7.wav"/></Relationships>
</file>

<file path=ppt/slides/_rels/slide49.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50.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audio" Target="../media/audio8.wav"/><Relationship Id="rId1" Type="http://schemas.openxmlformats.org/officeDocument/2006/relationships/slideLayout" Target="../slideLayouts/slideLayout2.xml"/><Relationship Id="rId4" Type="http://schemas.openxmlformats.org/officeDocument/2006/relationships/audio" Target="../media/audio8.wav"/></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THE YEAR TEST REVIEW!						 </a:t>
            </a:r>
            <a:endParaRPr lang="en-US" dirty="0"/>
          </a:p>
        </p:txBody>
      </p:sp>
      <p:sp>
        <p:nvSpPr>
          <p:cNvPr id="3" name="Subtitle 2"/>
          <p:cNvSpPr>
            <a:spLocks noGrp="1"/>
          </p:cNvSpPr>
          <p:nvPr>
            <p:ph type="subTitle" idx="1"/>
          </p:nvPr>
        </p:nvSpPr>
        <p:spPr/>
        <p:txBody>
          <a:bodyPr>
            <a:noAutofit/>
          </a:bodyPr>
          <a:lstStyle/>
          <a:p>
            <a:r>
              <a:rPr lang="en-US" sz="9600" dirty="0" smtClean="0">
                <a:solidFill>
                  <a:schemeClr val="accent1">
                    <a:lumMod val="50000"/>
                  </a:schemeClr>
                </a:solidFill>
              </a:rPr>
              <a:t>YAY!!! </a:t>
            </a:r>
            <a:endParaRPr lang="en-US" sz="9600" dirty="0">
              <a:solidFill>
                <a:schemeClr val="accent1">
                  <a:lumMod val="50000"/>
                </a:schemeClr>
              </a:solidFill>
            </a:endParaRPr>
          </a:p>
        </p:txBody>
      </p:sp>
    </p:spTree>
    <p:extLst>
      <p:ext uri="{BB962C8B-B14F-4D97-AF65-F5344CB8AC3E}">
        <p14:creationId xmlns:p14="http://schemas.microsoft.com/office/powerpoint/2010/main" val="4206072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A Muffin recipe calls for 3 cups of flour and yields 12 muffins. If Natalie wants to make 48 muffins, how much flour will she need?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12 Cups</a:t>
            </a:r>
            <a:endParaRPr lang="en-US" dirty="0">
              <a:solidFill>
                <a:schemeClr val="accent1">
                  <a:lumMod val="50000"/>
                </a:schemeClr>
              </a:solidFill>
            </a:endParaRPr>
          </a:p>
        </p:txBody>
      </p:sp>
      <p:sp>
        <p:nvSpPr>
          <p:cNvPr id="5" name="Rectangle 4"/>
          <p:cNvSpPr/>
          <p:nvPr/>
        </p:nvSpPr>
        <p:spPr>
          <a:xfrm>
            <a:off x="4402182" y="572181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5454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Suppose Robert invests $1,200 in a CD for a period of 4 years. How much will Robert have after 4 years if the interest rate is 3.75%?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$1380</a:t>
            </a:r>
            <a:endParaRPr lang="en-US" dirty="0">
              <a:solidFill>
                <a:schemeClr val="accent1">
                  <a:lumMod val="50000"/>
                </a:schemeClr>
              </a:solidFill>
            </a:endParaRPr>
          </a:p>
        </p:txBody>
      </p:sp>
      <p:sp>
        <p:nvSpPr>
          <p:cNvPr id="5" name="Rectangle 4"/>
          <p:cNvSpPr/>
          <p:nvPr/>
        </p:nvSpPr>
        <p:spPr>
          <a:xfrm>
            <a:off x="4402182" y="572181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87657551"/>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Last summer there were 64 players at Coach Rodriguez’s basketball camp. This year there are 125% of these number of players. How many players are there at camp this year?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80 Players</a:t>
            </a:r>
            <a:endParaRPr lang="en-US" dirty="0">
              <a:solidFill>
                <a:schemeClr val="accent1">
                  <a:lumMod val="50000"/>
                </a:schemeClr>
              </a:solidFill>
            </a:endParaRPr>
          </a:p>
        </p:txBody>
      </p:sp>
      <p:sp>
        <p:nvSpPr>
          <p:cNvPr id="5" name="Rectangle 4"/>
          <p:cNvSpPr/>
          <p:nvPr/>
        </p:nvSpPr>
        <p:spPr>
          <a:xfrm>
            <a:off x="4402182" y="578293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83999119"/>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Last year there were 32 students at a creative writing workshop. This year 45 students attended the workshop. To the nearest tenth, what is the percent of change in the number of students in attendance?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40.6%</a:t>
            </a:r>
            <a:endParaRPr lang="en-US" dirty="0">
              <a:solidFill>
                <a:schemeClr val="accent1">
                  <a:lumMod val="50000"/>
                </a:schemeClr>
              </a:solidFill>
            </a:endParaRPr>
          </a:p>
        </p:txBody>
      </p:sp>
      <p:sp>
        <p:nvSpPr>
          <p:cNvPr id="5" name="Rectangle 4"/>
          <p:cNvSpPr/>
          <p:nvPr/>
        </p:nvSpPr>
        <p:spPr>
          <a:xfrm>
            <a:off x="4402182" y="572181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86441453"/>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In a recent survey, 72% of shoppers at a grocery store said they would be interested in a rewards program. If there were 450 shoppers surveyed, write a proportion that can be used to find the number who are interested in a rewards program?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324 Shoppers</a:t>
            </a:r>
            <a:endParaRPr lang="en-US" dirty="0">
              <a:solidFill>
                <a:schemeClr val="accent1">
                  <a:lumMod val="50000"/>
                </a:schemeClr>
              </a:solidFill>
            </a:endParaRPr>
          </a:p>
        </p:txBody>
      </p:sp>
      <p:sp>
        <p:nvSpPr>
          <p:cNvPr id="5" name="Rectangle 4"/>
          <p:cNvSpPr/>
          <p:nvPr/>
        </p:nvSpPr>
        <p:spPr>
          <a:xfrm>
            <a:off x="4402182" y="572181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72293686"/>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A home improvement store normally sells 20-foot ladders for $225. This week the ladders are discounted by 40%. What is the sale price of the ladders?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$135</a:t>
            </a:r>
            <a:endParaRPr lang="en-US" dirty="0">
              <a:solidFill>
                <a:schemeClr val="accent1">
                  <a:lumMod val="50000"/>
                </a:schemeClr>
              </a:solidFill>
            </a:endParaRPr>
          </a:p>
        </p:txBody>
      </p:sp>
      <p:sp>
        <p:nvSpPr>
          <p:cNvPr id="5" name="Rectangle 4"/>
          <p:cNvSpPr/>
          <p:nvPr/>
        </p:nvSpPr>
        <p:spPr>
          <a:xfrm>
            <a:off x="4402182" y="5792676"/>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13909702"/>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2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How much simple interest would be earned on an investment of $16,000 if the money is invested for 20 years at an annual interest rate of 6.75%?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$21,600</a:t>
            </a:r>
            <a:endParaRPr lang="en-US" dirty="0">
              <a:solidFill>
                <a:schemeClr val="accent1">
                  <a:lumMod val="50000"/>
                </a:schemeClr>
              </a:solidFill>
            </a:endParaRPr>
          </a:p>
        </p:txBody>
      </p:sp>
      <p:sp>
        <p:nvSpPr>
          <p:cNvPr id="5" name="Rectangle 4"/>
          <p:cNvSpPr/>
          <p:nvPr/>
        </p:nvSpPr>
        <p:spPr>
          <a:xfrm>
            <a:off x="4402182" y="586103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55891509"/>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Christy drove 132 miles in </a:t>
                </a:r>
                <a14:m>
                  <m:oMath xmlns:m="http://schemas.openxmlformats.org/officeDocument/2006/math">
                    <m:r>
                      <a:rPr lang="en-US" sz="3200" b="0" i="0" smtClean="0">
                        <a:solidFill>
                          <a:schemeClr val="accent1">
                            <a:lumMod val="50000"/>
                          </a:schemeClr>
                        </a:solidFill>
                        <a:latin typeface="Cambria Math" panose="02040503050406030204" pitchFamily="18" charset="0"/>
                      </a:rPr>
                      <m:t>1</m:t>
                    </m:r>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3</m:t>
                        </m:r>
                      </m:num>
                      <m:den>
                        <m:r>
                          <a:rPr lang="en-US" sz="3200" b="0" i="1" smtClean="0">
                            <a:solidFill>
                              <a:schemeClr val="accent1">
                                <a:lumMod val="50000"/>
                              </a:schemeClr>
                            </a:solidFill>
                            <a:latin typeface="Cambria Math" panose="02040503050406030204" pitchFamily="18" charset="0"/>
                          </a:rPr>
                          <m:t>5</m:t>
                        </m:r>
                      </m:den>
                    </m:f>
                  </m:oMath>
                </a14:m>
                <a:r>
                  <a:rPr lang="en-US" sz="3200" dirty="0" smtClean="0">
                    <a:solidFill>
                      <a:schemeClr val="accent1">
                        <a:lumMod val="50000"/>
                      </a:schemeClr>
                    </a:solidFill>
                  </a:rPr>
                  <a:t> hours. What was her average speed in miles per hour? </a:t>
                </a:r>
                <a:endParaRPr lang="en-US" sz="32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a:stretch>
              </a:blipFill>
            </p:spPr>
            <p:txBody>
              <a:bodyPr/>
              <a:lstStyle/>
              <a:p>
                <a:r>
                  <a:rPr lang="en-US">
                    <a:noFill/>
                  </a:rPr>
                  <a:t> </a:t>
                </a:r>
              </a:p>
            </p:txBody>
          </p:sp>
        </mc:Fallback>
      </mc:AlternateContent>
      <p:sp>
        <p:nvSpPr>
          <p:cNvPr id="4" name="TextBox 3"/>
          <p:cNvSpPr txBox="1"/>
          <p:nvPr/>
        </p:nvSpPr>
        <p:spPr>
          <a:xfrm>
            <a:off x="4167051" y="5363822"/>
            <a:ext cx="2756263" cy="1200329"/>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82.5 miles per 	hour</a:t>
            </a:r>
            <a:endParaRPr lang="en-US" dirty="0">
              <a:solidFill>
                <a:schemeClr val="accent1">
                  <a:lumMod val="50000"/>
                </a:schemeClr>
              </a:solidFill>
            </a:endParaRPr>
          </a:p>
        </p:txBody>
      </p:sp>
      <p:sp>
        <p:nvSpPr>
          <p:cNvPr id="5" name="Rectangle 4"/>
          <p:cNvSpPr/>
          <p:nvPr/>
        </p:nvSpPr>
        <p:spPr>
          <a:xfrm>
            <a:off x="4284616" y="5849216"/>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33456876"/>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What is the decimal equivalent of the fraction </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35</m:t>
                        </m:r>
                      </m:num>
                      <m:den>
                        <m:r>
                          <a:rPr lang="en-US" sz="3200" b="0" i="1" smtClean="0">
                            <a:solidFill>
                              <a:schemeClr val="accent1">
                                <a:lumMod val="50000"/>
                              </a:schemeClr>
                            </a:solidFill>
                            <a:latin typeface="Cambria Math" panose="02040503050406030204" pitchFamily="18" charset="0"/>
                          </a:rPr>
                          <m:t>45</m:t>
                        </m:r>
                      </m:den>
                    </m:f>
                  </m:oMath>
                </a14:m>
                <a:endParaRPr lang="en-US" sz="32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t="-2041"/>
                </a:stretch>
              </a:blipFill>
            </p:spPr>
            <p:txBody>
              <a:bodyPr/>
              <a:lstStyle/>
              <a:p>
                <a:r>
                  <a:rPr lang="en-US">
                    <a:noFill/>
                  </a:rPr>
                  <a:t> </a:t>
                </a:r>
              </a:p>
            </p:txBody>
          </p:sp>
        </mc:Fallback>
      </mc:AlternateContent>
      <p:sp>
        <p:nvSpPr>
          <p:cNvPr id="4" name="TextBox 3"/>
          <p:cNvSpPr txBox="1"/>
          <p:nvPr/>
        </p:nvSpPr>
        <p:spPr>
          <a:xfrm>
            <a:off x="4167051" y="536382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0.7</a:t>
            </a:r>
            <a:endParaRPr lang="en-US" dirty="0">
              <a:solidFill>
                <a:schemeClr val="accent1">
                  <a:lumMod val="50000"/>
                </a:schemeClr>
              </a:solidFill>
            </a:endParaRPr>
          </a:p>
        </p:txBody>
      </p:sp>
      <p:cxnSp>
        <p:nvCxnSpPr>
          <p:cNvPr id="7" name="Straight Connector 6"/>
          <p:cNvCxnSpPr/>
          <p:nvPr/>
        </p:nvCxnSpPr>
        <p:spPr>
          <a:xfrm flipV="1">
            <a:off x="5429272" y="5924283"/>
            <a:ext cx="115910" cy="1"/>
          </a:xfrm>
          <a:prstGeom prst="line">
            <a:avLst/>
          </a:prstGeom>
        </p:spPr>
        <p:style>
          <a:lnRef idx="3">
            <a:schemeClr val="accent1"/>
          </a:lnRef>
          <a:fillRef idx="0">
            <a:schemeClr val="accent1"/>
          </a:fillRef>
          <a:effectRef idx="2">
            <a:schemeClr val="accent1"/>
          </a:effectRef>
          <a:fontRef idx="minor">
            <a:schemeClr val="tx1"/>
          </a:fontRef>
        </p:style>
      </p:cxnSp>
      <p:sp>
        <p:nvSpPr>
          <p:cNvPr id="5" name="Rectangle 4"/>
          <p:cNvSpPr/>
          <p:nvPr/>
        </p:nvSpPr>
        <p:spPr>
          <a:xfrm>
            <a:off x="4402182" y="58254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9350362"/>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4" y="1212647"/>
                <a:ext cx="8596668" cy="3880773"/>
              </a:xfrm>
            </p:spPr>
            <p:txBody>
              <a:bodyPr>
                <a:normAutofit fontScale="92500" lnSpcReduction="10000"/>
              </a:bodyPr>
              <a:lstStyle/>
              <a:p>
                <a:r>
                  <a:rPr lang="en-US" sz="3200" dirty="0" smtClean="0">
                    <a:solidFill>
                      <a:schemeClr val="accent1">
                        <a:lumMod val="50000"/>
                      </a:schemeClr>
                    </a:solidFill>
                  </a:rPr>
                  <a:t>Which of the following shows the rational numbers in order from least to greatest?</a:t>
                </a:r>
              </a:p>
              <a:p>
                <a:r>
                  <a:rPr lang="en-US" sz="3200" dirty="0" smtClean="0">
                    <a:solidFill>
                      <a:schemeClr val="accent1">
                        <a:lumMod val="50000"/>
                      </a:schemeClr>
                    </a:solidFill>
                  </a:rPr>
                  <a:t>A. 81.5%, 0.815, </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31</m:t>
                        </m:r>
                      </m:num>
                      <m:den>
                        <m:r>
                          <a:rPr lang="en-US" sz="3200" b="0" i="1" smtClean="0">
                            <a:solidFill>
                              <a:schemeClr val="accent1">
                                <a:lumMod val="50000"/>
                              </a:schemeClr>
                            </a:solidFill>
                            <a:latin typeface="Cambria Math" panose="02040503050406030204" pitchFamily="18" charset="0"/>
                          </a:rPr>
                          <m:t>40</m:t>
                        </m:r>
                      </m:den>
                    </m:f>
                  </m:oMath>
                </a14:m>
                <a:endParaRPr lang="en-US" sz="3200" dirty="0" smtClean="0">
                  <a:solidFill>
                    <a:schemeClr val="accent1">
                      <a:lumMod val="50000"/>
                    </a:schemeClr>
                  </a:solidFill>
                </a:endParaRPr>
              </a:p>
              <a:p>
                <a:r>
                  <a:rPr lang="en-US" sz="3200" dirty="0" smtClean="0">
                    <a:solidFill>
                      <a:schemeClr val="accent1">
                        <a:lumMod val="50000"/>
                      </a:schemeClr>
                    </a:solidFill>
                  </a:rPr>
                  <a:t>B. 81.5%, </a:t>
                </a:r>
                <a14:m>
                  <m:oMath xmlns:m="http://schemas.openxmlformats.org/officeDocument/2006/math">
                    <m:f>
                      <m:fPr>
                        <m:ctrlPr>
                          <a:rPr lang="en-US" sz="3200" i="1">
                            <a:solidFill>
                              <a:schemeClr val="accent1">
                                <a:lumMod val="50000"/>
                              </a:schemeClr>
                            </a:solidFill>
                            <a:latin typeface="Cambria Math" panose="02040503050406030204" pitchFamily="18" charset="0"/>
                          </a:rPr>
                        </m:ctrlPr>
                      </m:fPr>
                      <m:num>
                        <m:r>
                          <a:rPr lang="en-US" sz="3200" i="1">
                            <a:solidFill>
                              <a:schemeClr val="accent1">
                                <a:lumMod val="50000"/>
                              </a:schemeClr>
                            </a:solidFill>
                            <a:latin typeface="Cambria Math" panose="02040503050406030204" pitchFamily="18" charset="0"/>
                          </a:rPr>
                          <m:t>31</m:t>
                        </m:r>
                      </m:num>
                      <m:den>
                        <m:r>
                          <a:rPr lang="en-US" sz="3200" i="1">
                            <a:solidFill>
                              <a:schemeClr val="accent1">
                                <a:lumMod val="50000"/>
                              </a:schemeClr>
                            </a:solidFill>
                            <a:latin typeface="Cambria Math" panose="02040503050406030204" pitchFamily="18" charset="0"/>
                          </a:rPr>
                          <m:t>40</m:t>
                        </m:r>
                      </m:den>
                    </m:f>
                  </m:oMath>
                </a14:m>
                <a:r>
                  <a:rPr lang="en-US" sz="3200" dirty="0" smtClean="0">
                    <a:solidFill>
                      <a:schemeClr val="accent1">
                        <a:lumMod val="50000"/>
                      </a:schemeClr>
                    </a:solidFill>
                  </a:rPr>
                  <a:t>, 0.815</a:t>
                </a:r>
              </a:p>
              <a:p>
                <a:r>
                  <a:rPr lang="en-US" sz="3200" dirty="0" smtClean="0">
                    <a:solidFill>
                      <a:schemeClr val="accent1">
                        <a:lumMod val="50000"/>
                      </a:schemeClr>
                    </a:solidFill>
                  </a:rPr>
                  <a:t>C. </a:t>
                </a:r>
                <a14:m>
                  <m:oMath xmlns:m="http://schemas.openxmlformats.org/officeDocument/2006/math">
                    <m:f>
                      <m:fPr>
                        <m:ctrlPr>
                          <a:rPr lang="en-US" sz="3200" i="1">
                            <a:solidFill>
                              <a:schemeClr val="accent1">
                                <a:lumMod val="50000"/>
                              </a:schemeClr>
                            </a:solidFill>
                            <a:latin typeface="Cambria Math" panose="02040503050406030204" pitchFamily="18" charset="0"/>
                          </a:rPr>
                        </m:ctrlPr>
                      </m:fPr>
                      <m:num>
                        <m:r>
                          <a:rPr lang="en-US" sz="3200" i="1">
                            <a:solidFill>
                              <a:schemeClr val="accent1">
                                <a:lumMod val="50000"/>
                              </a:schemeClr>
                            </a:solidFill>
                            <a:latin typeface="Cambria Math" panose="02040503050406030204" pitchFamily="18" charset="0"/>
                          </a:rPr>
                          <m:t>31</m:t>
                        </m:r>
                      </m:num>
                      <m:den>
                        <m:r>
                          <a:rPr lang="en-US" sz="3200" i="1">
                            <a:solidFill>
                              <a:schemeClr val="accent1">
                                <a:lumMod val="50000"/>
                              </a:schemeClr>
                            </a:solidFill>
                            <a:latin typeface="Cambria Math" panose="02040503050406030204" pitchFamily="18" charset="0"/>
                          </a:rPr>
                          <m:t>40</m:t>
                        </m:r>
                      </m:den>
                    </m:f>
                  </m:oMath>
                </a14:m>
                <a:r>
                  <a:rPr lang="en-US" sz="3200" dirty="0">
                    <a:solidFill>
                      <a:schemeClr val="accent1">
                        <a:lumMod val="50000"/>
                      </a:schemeClr>
                    </a:solidFill>
                  </a:rPr>
                  <a:t>, </a:t>
                </a:r>
                <a:r>
                  <a:rPr lang="en-US" sz="3200" dirty="0" smtClean="0">
                    <a:solidFill>
                      <a:schemeClr val="accent1">
                        <a:lumMod val="50000"/>
                      </a:schemeClr>
                    </a:solidFill>
                  </a:rPr>
                  <a:t>81.5% </a:t>
                </a:r>
                <a:r>
                  <a:rPr lang="en-US" sz="3200" dirty="0" smtClean="0">
                    <a:solidFill>
                      <a:schemeClr val="accent1">
                        <a:lumMod val="50000"/>
                      </a:schemeClr>
                    </a:solidFill>
                  </a:rPr>
                  <a:t>0.815</a:t>
                </a:r>
                <a:r>
                  <a:rPr lang="en-US" sz="3200" dirty="0" smtClean="0">
                    <a:solidFill>
                      <a:schemeClr val="accent1">
                        <a:lumMod val="50000"/>
                      </a:schemeClr>
                    </a:solidFill>
                  </a:rPr>
                  <a:t>, </a:t>
                </a:r>
                <a:endParaRPr lang="en-US" sz="3200" dirty="0" smtClean="0">
                  <a:solidFill>
                    <a:schemeClr val="accent1">
                      <a:lumMod val="50000"/>
                    </a:schemeClr>
                  </a:solidFill>
                </a:endParaRPr>
              </a:p>
              <a:p>
                <a:r>
                  <a:rPr lang="en-US" sz="3200" dirty="0" smtClean="0">
                    <a:solidFill>
                      <a:schemeClr val="accent1">
                        <a:lumMod val="50000"/>
                      </a:schemeClr>
                    </a:solidFill>
                  </a:rPr>
                  <a:t>D</a:t>
                </a:r>
                <a:r>
                  <a:rPr lang="en-US" sz="3200" dirty="0" smtClean="0">
                    <a:solidFill>
                      <a:schemeClr val="accent1">
                        <a:lumMod val="50000"/>
                      </a:schemeClr>
                    </a:solidFill>
                  </a:rPr>
                  <a:t>. 0.815, 81.5%, </a:t>
                </a:r>
                <a14:m>
                  <m:oMath xmlns:m="http://schemas.openxmlformats.org/officeDocument/2006/math">
                    <m:f>
                      <m:fPr>
                        <m:ctrlPr>
                          <a:rPr lang="en-US" sz="3200" i="1">
                            <a:solidFill>
                              <a:schemeClr val="accent1">
                                <a:lumMod val="50000"/>
                              </a:schemeClr>
                            </a:solidFill>
                            <a:latin typeface="Cambria Math" panose="02040503050406030204" pitchFamily="18" charset="0"/>
                          </a:rPr>
                        </m:ctrlPr>
                      </m:fPr>
                      <m:num>
                        <m:r>
                          <a:rPr lang="en-US" sz="3200" i="1">
                            <a:solidFill>
                              <a:schemeClr val="accent1">
                                <a:lumMod val="50000"/>
                              </a:schemeClr>
                            </a:solidFill>
                            <a:latin typeface="Cambria Math" panose="02040503050406030204" pitchFamily="18" charset="0"/>
                          </a:rPr>
                          <m:t>31</m:t>
                        </m:r>
                      </m:num>
                      <m:den>
                        <m:r>
                          <a:rPr lang="en-US" sz="3200" i="1">
                            <a:solidFill>
                              <a:schemeClr val="accent1">
                                <a:lumMod val="50000"/>
                              </a:schemeClr>
                            </a:solidFill>
                            <a:latin typeface="Cambria Math" panose="02040503050406030204" pitchFamily="18" charset="0"/>
                          </a:rPr>
                          <m:t>40</m:t>
                        </m:r>
                      </m:den>
                    </m:f>
                  </m:oMath>
                </a14:m>
                <a:endParaRPr lang="en-US" sz="3200" dirty="0">
                  <a:solidFill>
                    <a:schemeClr val="accent1">
                      <a:lumMod val="50000"/>
                    </a:schemeClr>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993" t="-3140"/>
                </a:stretch>
              </a:blipFill>
            </p:spPr>
            <p:txBody>
              <a:bodyPr/>
              <a:lstStyle/>
              <a:p>
                <a:r>
                  <a:rPr lang="en-US">
                    <a:noFill/>
                  </a:rPr>
                  <a:t> </a:t>
                </a:r>
              </a:p>
            </p:txBody>
          </p:sp>
        </mc:Fallback>
      </mc:AlternateContent>
      <p:sp>
        <p:nvSpPr>
          <p:cNvPr id="4" name="TextBox 3"/>
          <p:cNvSpPr txBox="1"/>
          <p:nvPr/>
        </p:nvSpPr>
        <p:spPr>
          <a:xfrm>
            <a:off x="4167051" y="536382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C</a:t>
            </a:r>
            <a:endParaRPr lang="en-US" dirty="0">
              <a:solidFill>
                <a:schemeClr val="accent1">
                  <a:lumMod val="50000"/>
                </a:schemeClr>
              </a:solidFill>
            </a:endParaRPr>
          </a:p>
          <a:p>
            <a:r>
              <a:rPr lang="en-US" dirty="0" smtClean="0">
                <a:solidFill>
                  <a:schemeClr val="accent1">
                    <a:lumMod val="50000"/>
                  </a:schemeClr>
                </a:solidFill>
              </a:rPr>
              <a:t>	</a:t>
            </a:r>
            <a:endParaRPr lang="en-US" dirty="0">
              <a:solidFill>
                <a:schemeClr val="accent1">
                  <a:lumMod val="50000"/>
                </a:schemeClr>
              </a:solidFill>
            </a:endParaRPr>
          </a:p>
        </p:txBody>
      </p:sp>
      <p:sp>
        <p:nvSpPr>
          <p:cNvPr id="5" name="Rectangle 4"/>
          <p:cNvSpPr/>
          <p:nvPr/>
        </p:nvSpPr>
        <p:spPr>
          <a:xfrm>
            <a:off x="4167051" y="568626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8" name="Straight Connector 7"/>
          <p:cNvCxnSpPr/>
          <p:nvPr/>
        </p:nvCxnSpPr>
        <p:spPr>
          <a:xfrm flipV="1">
            <a:off x="2372686" y="4389550"/>
            <a:ext cx="115910" cy="1"/>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3583299" y="2187065"/>
            <a:ext cx="87179" cy="855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V="1">
            <a:off x="4167051" y="3012577"/>
            <a:ext cx="115910" cy="1"/>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V="1">
            <a:off x="4051141" y="3685681"/>
            <a:ext cx="115910" cy="1"/>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2101088"/>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par>
                          <p:cTn id="15" fill="hold">
                            <p:stCondLst>
                              <p:cond delay="4375"/>
                            </p:stCondLst>
                            <p:childTnLst>
                              <p:par>
                                <p:cTn id="16" presetID="6" presetClass="entr" presetSubtype="16"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par>
                          <p:cTn id="19" fill="hold">
                            <p:stCondLst>
                              <p:cond delay="6375"/>
                            </p:stCondLst>
                            <p:childTnLst>
                              <p:par>
                                <p:cTn id="20" presetID="6"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par>
                          <p:cTn id="23" fill="hold">
                            <p:stCondLst>
                              <p:cond delay="8375"/>
                            </p:stCondLst>
                            <p:childTnLst>
                              <p:par>
                                <p:cTn id="24" presetID="6"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grpId="0" nodeType="clickEffect">
                                  <p:stCondLst>
                                    <p:cond delay="0"/>
                                  </p:stCondLst>
                                  <p:childTnLst>
                                    <p:anim calcmode="lin" valueType="num">
                                      <p:cBhvr>
                                        <p:cTn id="30" dur="1000"/>
                                        <p:tgtEl>
                                          <p:spTgt spid="5"/>
                                        </p:tgtEl>
                                        <p:attrNameLst>
                                          <p:attrName>ppt_w</p:attrName>
                                        </p:attrNameLst>
                                      </p:cBhvr>
                                      <p:tavLst>
                                        <p:tav tm="0">
                                          <p:val>
                                            <p:strVal val="ppt_w"/>
                                          </p:val>
                                        </p:tav>
                                        <p:tav tm="100000">
                                          <p:val>
                                            <p:fltVal val="0"/>
                                          </p:val>
                                        </p:tav>
                                      </p:tavLst>
                                    </p:anim>
                                    <p:anim calcmode="lin" valueType="num">
                                      <p:cBhvr>
                                        <p:cTn id="31" dur="1000"/>
                                        <p:tgtEl>
                                          <p:spTgt spid="5"/>
                                        </p:tgtEl>
                                        <p:attrNameLst>
                                          <p:attrName>ppt_h</p:attrName>
                                        </p:attrNameLst>
                                      </p:cBhvr>
                                      <p:tavLst>
                                        <p:tav tm="0">
                                          <p:val>
                                            <p:strVal val="ppt_h"/>
                                          </p:val>
                                        </p:tav>
                                        <p:tav tm="100000">
                                          <p:val>
                                            <p:fltVal val="0"/>
                                          </p:val>
                                        </p:tav>
                                      </p:tavLst>
                                    </p:anim>
                                    <p:anim calcmode="lin" valueType="num">
                                      <p:cBhvr>
                                        <p:cTn id="32"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a:t>
            </a:r>
            <a:r>
              <a:rPr lang="en-US" dirty="0"/>
              <a:t>Q</a:t>
            </a:r>
            <a:r>
              <a:rPr lang="en-US" dirty="0" smtClean="0"/>
              <a:t>uestions </a:t>
            </a:r>
            <a:r>
              <a:rPr lang="en-US" dirty="0"/>
              <a:t>A</a:t>
            </a:r>
            <a:r>
              <a:rPr lang="en-US" dirty="0" smtClean="0"/>
              <a:t>re </a:t>
            </a:r>
            <a:r>
              <a:rPr lang="en-US" dirty="0"/>
              <a:t>O</a:t>
            </a:r>
            <a:r>
              <a:rPr lang="en-US" dirty="0" smtClean="0"/>
              <a:t>n </a:t>
            </a:r>
            <a:r>
              <a:rPr lang="en-US" dirty="0"/>
              <a:t>T</a:t>
            </a:r>
            <a:r>
              <a:rPr lang="en-US" dirty="0" smtClean="0"/>
              <a:t>he </a:t>
            </a:r>
            <a:r>
              <a:rPr lang="en-US" dirty="0"/>
              <a:t>T</a:t>
            </a:r>
            <a:r>
              <a:rPr lang="en-US" dirty="0" smtClean="0"/>
              <a:t>est?		</a:t>
            </a:r>
            <a:endParaRPr lang="en-US" dirty="0"/>
          </a:p>
        </p:txBody>
      </p:sp>
      <p:sp>
        <p:nvSpPr>
          <p:cNvPr id="3" name="Content Placeholder 2"/>
          <p:cNvSpPr>
            <a:spLocks noGrp="1"/>
          </p:cNvSpPr>
          <p:nvPr>
            <p:ph idx="1"/>
          </p:nvPr>
        </p:nvSpPr>
        <p:spPr>
          <a:xfrm>
            <a:off x="847719" y="1444972"/>
            <a:ext cx="8596668" cy="3880773"/>
          </a:xfrm>
        </p:spPr>
        <p:txBody>
          <a:bodyPr>
            <a:noAutofit/>
          </a:bodyPr>
          <a:lstStyle/>
          <a:p>
            <a:r>
              <a:rPr lang="en-US" sz="6600" dirty="0" smtClean="0">
                <a:solidFill>
                  <a:schemeClr val="accent1">
                    <a:lumMod val="50000"/>
                  </a:schemeClr>
                </a:solidFill>
              </a:rPr>
              <a:t>The test is 60 questions, 52 are graded questions</a:t>
            </a:r>
          </a:p>
          <a:p>
            <a:r>
              <a:rPr lang="en-US" sz="6600" dirty="0" smtClean="0">
                <a:solidFill>
                  <a:schemeClr val="accent1">
                    <a:lumMod val="50000"/>
                  </a:schemeClr>
                </a:solidFill>
              </a:rPr>
              <a:t>AND 8 EXTRA CREDIT!!!! </a:t>
            </a:r>
            <a:endParaRPr lang="en-US" sz="6600" dirty="0">
              <a:solidFill>
                <a:schemeClr val="accent1">
                  <a:lumMod val="50000"/>
                </a:schemeClr>
              </a:solidFill>
            </a:endParaRPr>
          </a:p>
        </p:txBody>
      </p:sp>
    </p:spTree>
    <p:extLst>
      <p:ext uri="{BB962C8B-B14F-4D97-AF65-F5344CB8AC3E}">
        <p14:creationId xmlns:p14="http://schemas.microsoft.com/office/powerpoint/2010/main" val="2711737040"/>
      </p:ext>
    </p:extLst>
  </p:cSld>
  <p:clrMapOvr>
    <a:masterClrMapping/>
  </p:clrMapOvr>
  <mc:AlternateContent xmlns:mc="http://schemas.openxmlformats.org/markup-compatibility/2006" xmlns:p14="http://schemas.microsoft.com/office/powerpoint/2010/main">
    <mc:Choice Requires="p14">
      <p:transition spd="slow" p14:dur="3900">
        <p14:glitter pattern="hexagon"/>
        <p:sndAc>
          <p:stSnd>
            <p:snd r:embed="rId2" name="laser.wav"/>
          </p:stSnd>
        </p:sndAc>
      </p:transition>
    </mc:Choice>
    <mc:Fallback xmlns="">
      <p:transition spd="slow">
        <p:fade/>
        <p:sndAc>
          <p:stSnd>
            <p:snd r:embed="rId3"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6"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par>
                          <p:cTn id="27" fill="hold">
                            <p:stCondLst>
                              <p:cond delay="4000"/>
                            </p:stCondLst>
                            <p:childTnLst>
                              <p:par>
                                <p:cTn id="28" presetID="18" presetClass="emph" presetSubtype="0" fill="hold" nodeType="afterEffect">
                                  <p:stCondLst>
                                    <p:cond delay="0"/>
                                  </p:stCondLst>
                                  <p:iterate type="lt">
                                    <p:tmPct val="4000"/>
                                  </p:iterate>
                                  <p:childTnLst>
                                    <p:set>
                                      <p:cBhvr override="childStyle">
                                        <p:cTn id="29"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Solve 7</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1</m:t>
                        </m:r>
                      </m:num>
                      <m:den>
                        <m:r>
                          <a:rPr lang="en-US" sz="3200" b="0" i="1" smtClean="0">
                            <a:solidFill>
                              <a:schemeClr val="accent1">
                                <a:lumMod val="50000"/>
                              </a:schemeClr>
                            </a:solidFill>
                            <a:latin typeface="Cambria Math" panose="02040503050406030204" pitchFamily="18" charset="0"/>
                          </a:rPr>
                          <m:t>10</m:t>
                        </m:r>
                      </m:den>
                    </m:f>
                    <m:r>
                      <a:rPr lang="en-US" sz="3200" b="0" i="1" smtClean="0">
                        <a:solidFill>
                          <a:schemeClr val="accent1">
                            <a:lumMod val="50000"/>
                          </a:schemeClr>
                        </a:solidFill>
                        <a:latin typeface="Cambria Math" panose="02040503050406030204" pitchFamily="18" charset="0"/>
                      </a:rPr>
                      <m:t>−3</m:t>
                    </m:r>
                    <m:f>
                      <m:fPr>
                        <m:ctrlPr>
                          <a:rPr lang="en-US" sz="3200" b="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3</m:t>
                        </m:r>
                      </m:num>
                      <m:den>
                        <m:r>
                          <a:rPr lang="en-US" sz="3200" b="0" i="1" smtClean="0">
                            <a:solidFill>
                              <a:schemeClr val="accent1">
                                <a:lumMod val="50000"/>
                              </a:schemeClr>
                            </a:solidFill>
                            <a:latin typeface="Cambria Math" panose="02040503050406030204" pitchFamily="18" charset="0"/>
                          </a:rPr>
                          <m:t>5</m:t>
                        </m:r>
                      </m:den>
                    </m:f>
                    <m:r>
                      <a:rPr lang="en-US" sz="3200" b="0" i="1" smtClean="0">
                        <a:solidFill>
                          <a:schemeClr val="accent1">
                            <a:lumMod val="50000"/>
                          </a:schemeClr>
                        </a:solidFill>
                        <a:latin typeface="Cambria Math" panose="02040503050406030204" pitchFamily="18" charset="0"/>
                      </a:rPr>
                      <m:t>=</m:t>
                    </m:r>
                  </m:oMath>
                </a14:m>
                <a:endParaRPr lang="en-US" sz="32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167051" y="5363822"/>
                <a:ext cx="2756263" cy="785536"/>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3</a:t>
                </a:r>
                <a14:m>
                  <m:oMath xmlns:m="http://schemas.openxmlformats.org/officeDocument/2006/math">
                    <m:f>
                      <m:fPr>
                        <m:ctrlPr>
                          <a:rPr lang="en-US" i="1" smtClean="0">
                            <a:solidFill>
                              <a:schemeClr val="accent1">
                                <a:lumMod val="50000"/>
                              </a:schemeClr>
                            </a:solidFill>
                            <a:latin typeface="Cambria Math" panose="02040503050406030204" pitchFamily="18" charset="0"/>
                          </a:rPr>
                        </m:ctrlPr>
                      </m:fPr>
                      <m:num>
                        <m:r>
                          <a:rPr lang="en-US" b="0" i="1" smtClean="0">
                            <a:solidFill>
                              <a:schemeClr val="accent1">
                                <a:lumMod val="50000"/>
                              </a:schemeClr>
                            </a:solidFill>
                            <a:latin typeface="Cambria Math" panose="02040503050406030204" pitchFamily="18" charset="0"/>
                          </a:rPr>
                          <m:t>1</m:t>
                        </m:r>
                      </m:num>
                      <m:den>
                        <m:r>
                          <a:rPr lang="en-US" b="0" i="1" smtClean="0">
                            <a:solidFill>
                              <a:schemeClr val="accent1">
                                <a:lumMod val="50000"/>
                              </a:schemeClr>
                            </a:solidFill>
                            <a:latin typeface="Cambria Math" panose="02040503050406030204" pitchFamily="18" charset="0"/>
                          </a:rPr>
                          <m:t>2</m:t>
                        </m:r>
                      </m:den>
                    </m:f>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785536"/>
              </a:xfrm>
              <a:prstGeom prst="rect">
                <a:avLst/>
              </a:prstGeom>
              <a:blipFill rotWithShape="0">
                <a:blip r:embed="rId4"/>
                <a:stretch>
                  <a:fillRect t="-5426"/>
                </a:stretch>
              </a:blipFill>
            </p:spPr>
            <p:txBody>
              <a:bodyPr/>
              <a:lstStyle/>
              <a:p>
                <a:r>
                  <a:rPr lang="en-US">
                    <a:noFill/>
                  </a:rPr>
                  <a:t> </a:t>
                </a:r>
              </a:p>
            </p:txBody>
          </p:sp>
        </mc:Fallback>
      </mc:AlternateContent>
      <p:sp>
        <p:nvSpPr>
          <p:cNvPr id="5" name="Rectangle 4"/>
          <p:cNvSpPr/>
          <p:nvPr/>
        </p:nvSpPr>
        <p:spPr>
          <a:xfrm>
            <a:off x="4402182" y="56390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38394109"/>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5"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Solve: </a:t>
                </a:r>
                <a14:m>
                  <m:oMath xmlns:m="http://schemas.openxmlformats.org/officeDocument/2006/math">
                    <m:r>
                      <a:rPr lang="en-US" sz="3200" b="0" i="0" smtClean="0">
                        <a:solidFill>
                          <a:schemeClr val="accent1">
                            <a:lumMod val="50000"/>
                          </a:schemeClr>
                        </a:solidFill>
                        <a:latin typeface="Cambria Math" panose="02040503050406030204" pitchFamily="18" charset="0"/>
                      </a:rPr>
                      <m:t>4</m:t>
                    </m:r>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2</m:t>
                        </m:r>
                      </m:num>
                      <m:den>
                        <m:r>
                          <a:rPr lang="en-US" sz="3200" b="0" i="1" smtClean="0">
                            <a:solidFill>
                              <a:schemeClr val="accent1">
                                <a:lumMod val="50000"/>
                              </a:schemeClr>
                            </a:solidFill>
                            <a:latin typeface="Cambria Math" panose="02040503050406030204" pitchFamily="18" charset="0"/>
                          </a:rPr>
                          <m:t>3</m:t>
                        </m:r>
                      </m:den>
                    </m:f>
                    <m:r>
                      <a:rPr lang="en-US" sz="3200" i="1" smtClean="0">
                        <a:solidFill>
                          <a:schemeClr val="accent1">
                            <a:lumMod val="50000"/>
                          </a:schemeClr>
                        </a:solidFill>
                        <a:latin typeface="Cambria Math" panose="02040503050406030204" pitchFamily="18" charset="0"/>
                        <a:ea typeface="Cambria Math" panose="02040503050406030204" pitchFamily="18" charset="0"/>
                      </a:rPr>
                      <m:t>÷</m:t>
                    </m:r>
                    <m:f>
                      <m:fPr>
                        <m:ctrlPr>
                          <a:rPr lang="en-US" sz="3200" i="1" smtClean="0">
                            <a:solidFill>
                              <a:schemeClr val="accent1">
                                <a:lumMod val="50000"/>
                              </a:schemeClr>
                            </a:solidFill>
                            <a:latin typeface="Cambria Math" panose="02040503050406030204" pitchFamily="18" charset="0"/>
                            <a:ea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ea typeface="Cambria Math" panose="02040503050406030204" pitchFamily="18" charset="0"/>
                          </a:rPr>
                          <m:t>7</m:t>
                        </m:r>
                      </m:num>
                      <m:den>
                        <m:r>
                          <a:rPr lang="en-US" sz="3200" b="0" i="1" smtClean="0">
                            <a:solidFill>
                              <a:schemeClr val="accent1">
                                <a:lumMod val="50000"/>
                              </a:schemeClr>
                            </a:solidFill>
                            <a:latin typeface="Cambria Math" panose="02040503050406030204" pitchFamily="18" charset="0"/>
                            <a:ea typeface="Cambria Math" panose="02040503050406030204" pitchFamily="18" charset="0"/>
                          </a:rPr>
                          <m:t>9</m:t>
                        </m:r>
                      </m:den>
                    </m:f>
                    <m:r>
                      <a:rPr lang="en-US" sz="3200" b="0" i="1" smtClean="0">
                        <a:solidFill>
                          <a:schemeClr val="accent1">
                            <a:lumMod val="50000"/>
                          </a:schemeClr>
                        </a:solidFill>
                        <a:latin typeface="Cambria Math" panose="02040503050406030204" pitchFamily="18" charset="0"/>
                        <a:ea typeface="Cambria Math" panose="02040503050406030204" pitchFamily="18" charset="0"/>
                      </a:rPr>
                      <m:t>=</m:t>
                    </m:r>
                  </m:oMath>
                </a14:m>
                <a:endParaRPr lang="en-US" sz="32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a:stretch>
              </a:blipFill>
            </p:spPr>
            <p:txBody>
              <a:bodyPr/>
              <a:lstStyle/>
              <a:p>
                <a:r>
                  <a:rPr lang="en-US">
                    <a:noFill/>
                  </a:rPr>
                  <a:t> </a:t>
                </a:r>
              </a:p>
            </p:txBody>
          </p:sp>
        </mc:Fallback>
      </mc:AlternateContent>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6	</a:t>
            </a:r>
            <a:endParaRPr lang="en-US" dirty="0">
              <a:solidFill>
                <a:schemeClr val="accent1">
                  <a:lumMod val="50000"/>
                </a:schemeClr>
              </a:solidFill>
            </a:endParaRPr>
          </a:p>
        </p:txBody>
      </p:sp>
      <p:sp>
        <p:nvSpPr>
          <p:cNvPr id="5" name="Rectangle 4"/>
          <p:cNvSpPr/>
          <p:nvPr/>
        </p:nvSpPr>
        <p:spPr>
          <a:xfrm>
            <a:off x="4284616" y="568018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65249273"/>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fontScale="92500" lnSpcReduction="10000"/>
              </a:bodyPr>
              <a:lstStyle/>
              <a:p>
                <a:r>
                  <a:rPr lang="en-US" sz="3200" dirty="0" smtClean="0">
                    <a:solidFill>
                      <a:schemeClr val="accent1">
                        <a:lumMod val="50000"/>
                      </a:schemeClr>
                    </a:solidFill>
                  </a:rPr>
                  <a:t>Which of the following rational numbers is equivalent to a repeating decimal? </a:t>
                </a:r>
              </a:p>
              <a:p>
                <a:r>
                  <a:rPr lang="en-US" sz="3200" dirty="0" smtClean="0">
                    <a:solidFill>
                      <a:schemeClr val="accent1">
                        <a:lumMod val="50000"/>
                      </a:schemeClr>
                    </a:solidFill>
                  </a:rPr>
                  <a:t>A.</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4</m:t>
                        </m:r>
                      </m:num>
                      <m:den>
                        <m:r>
                          <a:rPr lang="en-US" sz="3200" b="0" i="1" smtClean="0">
                            <a:solidFill>
                              <a:schemeClr val="accent1">
                                <a:lumMod val="50000"/>
                              </a:schemeClr>
                            </a:solidFill>
                            <a:latin typeface="Cambria Math" panose="02040503050406030204" pitchFamily="18" charset="0"/>
                          </a:rPr>
                          <m:t>5</m:t>
                        </m:r>
                      </m:den>
                    </m:f>
                  </m:oMath>
                </a14:m>
                <a:endParaRPr lang="en-US" sz="3200" dirty="0" smtClean="0">
                  <a:solidFill>
                    <a:schemeClr val="accent1">
                      <a:lumMod val="50000"/>
                    </a:schemeClr>
                  </a:solidFill>
                </a:endParaRPr>
              </a:p>
              <a:p>
                <a:r>
                  <a:rPr lang="en-US" sz="3200" dirty="0" smtClean="0">
                    <a:solidFill>
                      <a:schemeClr val="accent1">
                        <a:lumMod val="50000"/>
                      </a:schemeClr>
                    </a:solidFill>
                  </a:rPr>
                  <a:t>B.</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3</m:t>
                        </m:r>
                      </m:num>
                      <m:den>
                        <m:r>
                          <a:rPr lang="en-US" sz="3200" b="0" i="1" smtClean="0">
                            <a:solidFill>
                              <a:schemeClr val="accent1">
                                <a:lumMod val="50000"/>
                              </a:schemeClr>
                            </a:solidFill>
                            <a:latin typeface="Cambria Math" panose="02040503050406030204" pitchFamily="18" charset="0"/>
                          </a:rPr>
                          <m:t>4</m:t>
                        </m:r>
                      </m:den>
                    </m:f>
                  </m:oMath>
                </a14:m>
                <a:endParaRPr lang="en-US" sz="3200" dirty="0" smtClean="0">
                  <a:solidFill>
                    <a:schemeClr val="accent1">
                      <a:lumMod val="50000"/>
                    </a:schemeClr>
                  </a:solidFill>
                </a:endParaRPr>
              </a:p>
              <a:p>
                <a:r>
                  <a:rPr lang="en-US" sz="3200" dirty="0" smtClean="0">
                    <a:solidFill>
                      <a:schemeClr val="accent1">
                        <a:lumMod val="50000"/>
                      </a:schemeClr>
                    </a:solidFill>
                  </a:rPr>
                  <a:t>C.</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1</m:t>
                        </m:r>
                      </m:num>
                      <m:den>
                        <m:r>
                          <a:rPr lang="en-US" sz="3200" b="0" i="1" smtClean="0">
                            <a:solidFill>
                              <a:schemeClr val="accent1">
                                <a:lumMod val="50000"/>
                              </a:schemeClr>
                            </a:solidFill>
                            <a:latin typeface="Cambria Math" panose="02040503050406030204" pitchFamily="18" charset="0"/>
                          </a:rPr>
                          <m:t>6</m:t>
                        </m:r>
                      </m:den>
                    </m:f>
                  </m:oMath>
                </a14:m>
                <a:endParaRPr lang="en-US" sz="3200" dirty="0" smtClean="0">
                  <a:solidFill>
                    <a:schemeClr val="accent1">
                      <a:lumMod val="50000"/>
                    </a:schemeClr>
                  </a:solidFill>
                </a:endParaRPr>
              </a:p>
              <a:p>
                <a:r>
                  <a:rPr lang="en-US" sz="3200" dirty="0" smtClean="0">
                    <a:solidFill>
                      <a:schemeClr val="accent1">
                        <a:lumMod val="50000"/>
                      </a:schemeClr>
                    </a:solidFill>
                  </a:rPr>
                  <a:t>D. </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9</m:t>
                        </m:r>
                      </m:num>
                      <m:den>
                        <m:r>
                          <a:rPr lang="en-US" sz="3200" b="0" i="1" smtClean="0">
                            <a:solidFill>
                              <a:schemeClr val="accent1">
                                <a:lumMod val="50000"/>
                              </a:schemeClr>
                            </a:solidFill>
                            <a:latin typeface="Cambria Math" panose="02040503050406030204" pitchFamily="18" charset="0"/>
                          </a:rPr>
                          <m:t>20</m:t>
                        </m:r>
                      </m:den>
                    </m:f>
                  </m:oMath>
                </a14:m>
                <a:endParaRPr lang="en-US" sz="32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993" t="-3140"/>
                </a:stretch>
              </a:blipFill>
            </p:spPr>
            <p:txBody>
              <a:bodyPr/>
              <a:lstStyle/>
              <a:p>
                <a:r>
                  <a:rPr lang="en-US">
                    <a:noFill/>
                  </a:rPr>
                  <a:t> </a:t>
                </a:r>
              </a:p>
            </p:txBody>
          </p:sp>
        </mc:Fallback>
      </mc:AlternateContent>
      <p:sp>
        <p:nvSpPr>
          <p:cNvPr id="4" name="TextBox 3"/>
          <p:cNvSpPr txBox="1"/>
          <p:nvPr/>
        </p:nvSpPr>
        <p:spPr>
          <a:xfrm>
            <a:off x="4167051" y="536382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p>
          <a:p>
            <a:r>
              <a:rPr lang="en-US" dirty="0">
                <a:solidFill>
                  <a:schemeClr val="accent1">
                    <a:lumMod val="50000"/>
                  </a:schemeClr>
                </a:solidFill>
              </a:rPr>
              <a:t>	</a:t>
            </a:r>
            <a:r>
              <a:rPr lang="en-US" dirty="0" smtClean="0">
                <a:solidFill>
                  <a:schemeClr val="accent1">
                    <a:lumMod val="50000"/>
                  </a:schemeClr>
                </a:solidFill>
              </a:rPr>
              <a:t>C	</a:t>
            </a:r>
            <a:endParaRPr lang="en-US" dirty="0">
              <a:solidFill>
                <a:schemeClr val="accent1">
                  <a:lumMod val="50000"/>
                </a:schemeClr>
              </a:solidFill>
            </a:endParaRPr>
          </a:p>
        </p:txBody>
      </p:sp>
      <p:sp>
        <p:nvSpPr>
          <p:cNvPr id="5" name="Rectangle 4"/>
          <p:cNvSpPr/>
          <p:nvPr/>
        </p:nvSpPr>
        <p:spPr>
          <a:xfrm>
            <a:off x="4284616" y="568626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90513283"/>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par>
                          <p:cTn id="15" fill="hold">
                            <p:stCondLst>
                              <p:cond delay="4375"/>
                            </p:stCondLst>
                            <p:childTnLst>
                              <p:par>
                                <p:cTn id="16" presetID="6" presetClass="entr" presetSubtype="16"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par>
                          <p:cTn id="19" fill="hold">
                            <p:stCondLst>
                              <p:cond delay="6375"/>
                            </p:stCondLst>
                            <p:childTnLst>
                              <p:par>
                                <p:cTn id="20" presetID="6"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par>
                          <p:cTn id="23" fill="hold">
                            <p:stCondLst>
                              <p:cond delay="8375"/>
                            </p:stCondLst>
                            <p:childTnLst>
                              <p:par>
                                <p:cTn id="24" presetID="6"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grpId="0" nodeType="clickEffect">
                                  <p:stCondLst>
                                    <p:cond delay="0"/>
                                  </p:stCondLst>
                                  <p:childTnLst>
                                    <p:anim calcmode="lin" valueType="num">
                                      <p:cBhvr>
                                        <p:cTn id="30" dur="1000"/>
                                        <p:tgtEl>
                                          <p:spTgt spid="5"/>
                                        </p:tgtEl>
                                        <p:attrNameLst>
                                          <p:attrName>ppt_w</p:attrName>
                                        </p:attrNameLst>
                                      </p:cBhvr>
                                      <p:tavLst>
                                        <p:tav tm="0">
                                          <p:val>
                                            <p:strVal val="ppt_w"/>
                                          </p:val>
                                        </p:tav>
                                        <p:tav tm="100000">
                                          <p:val>
                                            <p:fltVal val="0"/>
                                          </p:val>
                                        </p:tav>
                                      </p:tavLst>
                                    </p:anim>
                                    <p:anim calcmode="lin" valueType="num">
                                      <p:cBhvr>
                                        <p:cTn id="31" dur="1000"/>
                                        <p:tgtEl>
                                          <p:spTgt spid="5"/>
                                        </p:tgtEl>
                                        <p:attrNameLst>
                                          <p:attrName>ppt_h</p:attrName>
                                        </p:attrNameLst>
                                      </p:cBhvr>
                                      <p:tavLst>
                                        <p:tav tm="0">
                                          <p:val>
                                            <p:strVal val="ppt_h"/>
                                          </p:val>
                                        </p:tav>
                                        <p:tav tm="100000">
                                          <p:val>
                                            <p:fltVal val="0"/>
                                          </p:val>
                                        </p:tav>
                                      </p:tavLst>
                                    </p:anim>
                                    <p:anim calcmode="lin" valueType="num">
                                      <p:cBhvr>
                                        <p:cTn id="32"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The width of a vegetable garden is  </a:t>
                </a:r>
                <a14:m>
                  <m:oMath xmlns:m="http://schemas.openxmlformats.org/officeDocument/2006/math">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2</m:t>
                        </m:r>
                      </m:num>
                      <m:den>
                        <m:r>
                          <a:rPr lang="en-US" sz="3200" b="0" i="1" smtClean="0">
                            <a:solidFill>
                              <a:schemeClr val="accent1">
                                <a:lumMod val="50000"/>
                              </a:schemeClr>
                            </a:solidFill>
                            <a:latin typeface="Cambria Math" panose="02040503050406030204" pitchFamily="18" charset="0"/>
                          </a:rPr>
                          <m:t>5</m:t>
                        </m:r>
                      </m:den>
                    </m:f>
                  </m:oMath>
                </a14:m>
                <a:r>
                  <a:rPr lang="en-US" sz="3200" dirty="0" smtClean="0">
                    <a:solidFill>
                      <a:schemeClr val="accent1">
                        <a:lumMod val="50000"/>
                      </a:schemeClr>
                    </a:solidFill>
                  </a:rPr>
                  <a:t>  time its length.</a:t>
                </a:r>
                <a:r>
                  <a:rPr lang="en-US" sz="3200" dirty="0">
                    <a:solidFill>
                      <a:schemeClr val="accent1">
                        <a:lumMod val="50000"/>
                      </a:schemeClr>
                    </a:solidFill>
                  </a:rPr>
                  <a:t> </a:t>
                </a:r>
                <a:r>
                  <a:rPr lang="en-US" sz="3200" dirty="0" smtClean="0">
                    <a:solidFill>
                      <a:schemeClr val="accent1">
                        <a:lumMod val="50000"/>
                      </a:schemeClr>
                    </a:solidFill>
                  </a:rPr>
                  <a:t>If the length of the garden is  </a:t>
                </a:r>
                <a14:m>
                  <m:oMath xmlns:m="http://schemas.openxmlformats.org/officeDocument/2006/math">
                    <m:r>
                      <a:rPr lang="en-US" sz="3200" b="0" i="0" smtClean="0">
                        <a:solidFill>
                          <a:schemeClr val="accent1">
                            <a:lumMod val="50000"/>
                          </a:schemeClr>
                        </a:solidFill>
                        <a:latin typeface="Cambria Math" panose="02040503050406030204" pitchFamily="18" charset="0"/>
                      </a:rPr>
                      <m:t>3</m:t>
                    </m:r>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4</m:t>
                        </m:r>
                      </m:num>
                      <m:den>
                        <m:r>
                          <a:rPr lang="en-US" sz="3200" b="0" i="1" smtClean="0">
                            <a:solidFill>
                              <a:schemeClr val="accent1">
                                <a:lumMod val="50000"/>
                              </a:schemeClr>
                            </a:solidFill>
                            <a:latin typeface="Cambria Math" panose="02040503050406030204" pitchFamily="18" charset="0"/>
                          </a:rPr>
                          <m:t>7</m:t>
                        </m:r>
                      </m:den>
                    </m:f>
                  </m:oMath>
                </a14:m>
                <a:r>
                  <a:rPr lang="en-US" sz="3200" dirty="0" smtClean="0">
                    <a:solidFill>
                      <a:schemeClr val="accent1">
                        <a:lumMod val="50000"/>
                      </a:schemeClr>
                    </a:solidFill>
                  </a:rPr>
                  <a:t>   feet, what is the width in simplest form?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r="-7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167051" y="5363822"/>
                <a:ext cx="2756263" cy="785536"/>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1</a:t>
                </a:r>
                <a14:m>
                  <m:oMath xmlns:m="http://schemas.openxmlformats.org/officeDocument/2006/math">
                    <m:f>
                      <m:fPr>
                        <m:ctrlPr>
                          <a:rPr lang="en-US" i="1" smtClean="0">
                            <a:solidFill>
                              <a:schemeClr val="accent1">
                                <a:lumMod val="50000"/>
                              </a:schemeClr>
                            </a:solidFill>
                            <a:latin typeface="Cambria Math" panose="02040503050406030204" pitchFamily="18" charset="0"/>
                          </a:rPr>
                        </m:ctrlPr>
                      </m:fPr>
                      <m:num>
                        <m:r>
                          <a:rPr lang="en-US" b="0" i="1" smtClean="0">
                            <a:solidFill>
                              <a:schemeClr val="accent1">
                                <a:lumMod val="50000"/>
                              </a:schemeClr>
                            </a:solidFill>
                            <a:latin typeface="Cambria Math" panose="02040503050406030204" pitchFamily="18" charset="0"/>
                          </a:rPr>
                          <m:t>3</m:t>
                        </m:r>
                      </m:num>
                      <m:den>
                        <m:r>
                          <a:rPr lang="en-US" b="0" i="1" smtClean="0">
                            <a:solidFill>
                              <a:schemeClr val="accent1">
                                <a:lumMod val="50000"/>
                              </a:schemeClr>
                            </a:solidFill>
                            <a:latin typeface="Cambria Math" panose="02040503050406030204" pitchFamily="18" charset="0"/>
                          </a:rPr>
                          <m:t>7 </m:t>
                        </m:r>
                      </m:den>
                    </m:f>
                    <m:r>
                      <a:rPr lang="en-US" b="0" i="1" smtClean="0">
                        <a:solidFill>
                          <a:schemeClr val="accent1">
                            <a:lumMod val="50000"/>
                          </a:schemeClr>
                        </a:solidFill>
                        <a:latin typeface="Cambria Math" panose="02040503050406030204" pitchFamily="18" charset="0"/>
                      </a:rPr>
                      <m:t> </m:t>
                    </m:r>
                    <m:r>
                      <a:rPr lang="en-US" b="0" i="1" smtClean="0">
                        <a:solidFill>
                          <a:schemeClr val="accent1">
                            <a:lumMod val="50000"/>
                          </a:schemeClr>
                        </a:solidFill>
                        <a:latin typeface="Cambria Math" panose="02040503050406030204" pitchFamily="18" charset="0"/>
                      </a:rPr>
                      <m:t>𝑓𝑒𝑒𝑡</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785536"/>
              </a:xfrm>
              <a:prstGeom prst="rect">
                <a:avLst/>
              </a:prstGeom>
              <a:blipFill rotWithShape="0">
                <a:blip r:embed="rId4"/>
                <a:stretch>
                  <a:fillRect t="-5426"/>
                </a:stretch>
              </a:blipFill>
            </p:spPr>
            <p:txBody>
              <a:bodyPr/>
              <a:lstStyle/>
              <a:p>
                <a:r>
                  <a:rPr lang="en-US">
                    <a:noFill/>
                  </a:rPr>
                  <a:t> </a:t>
                </a:r>
              </a:p>
            </p:txBody>
          </p:sp>
        </mc:Fallback>
      </mc:AlternateContent>
      <p:sp>
        <p:nvSpPr>
          <p:cNvPr id="5" name="Rectangle 4"/>
          <p:cNvSpPr/>
          <p:nvPr/>
        </p:nvSpPr>
        <p:spPr>
          <a:xfrm>
            <a:off x="4402182" y="5728862"/>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529330400"/>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5"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4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Solve: </a:t>
                </a:r>
                <a14:m>
                  <m:oMath xmlns:m="http://schemas.openxmlformats.org/officeDocument/2006/math">
                    <m:r>
                      <a:rPr lang="en-US" sz="3200">
                        <a:solidFill>
                          <a:schemeClr val="accent1">
                            <a:lumMod val="50000"/>
                          </a:schemeClr>
                        </a:solidFill>
                        <a:latin typeface="Cambria Math" panose="02040503050406030204" pitchFamily="18" charset="0"/>
                      </a:rPr>
                      <m:t>−</m:t>
                    </m:r>
                    <m:f>
                      <m:fPr>
                        <m:ctrlPr>
                          <a:rPr lang="en-US" sz="320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2</m:t>
                        </m:r>
                      </m:num>
                      <m:den>
                        <m:r>
                          <a:rPr lang="en-US" sz="3200" b="0" i="1" smtClean="0">
                            <a:solidFill>
                              <a:schemeClr val="accent1">
                                <a:lumMod val="50000"/>
                              </a:schemeClr>
                            </a:solidFill>
                            <a:latin typeface="Cambria Math" panose="02040503050406030204" pitchFamily="18" charset="0"/>
                          </a:rPr>
                          <m:t>5</m:t>
                        </m:r>
                      </m:den>
                    </m:f>
                    <m:r>
                      <a:rPr lang="en-US" sz="3200" b="0" i="1" smtClean="0">
                        <a:solidFill>
                          <a:schemeClr val="accent1">
                            <a:lumMod val="50000"/>
                          </a:schemeClr>
                        </a:solidFill>
                        <a:latin typeface="Cambria Math" panose="02040503050406030204" pitchFamily="18" charset="0"/>
                      </a:rPr>
                      <m:t>+</m:t>
                    </m:r>
                    <m:f>
                      <m:fPr>
                        <m:ctrlPr>
                          <a:rPr lang="en-US" sz="3200" b="0" i="1" smtClean="0">
                            <a:solidFill>
                              <a:schemeClr val="accent1">
                                <a:lumMod val="50000"/>
                              </a:schemeClr>
                            </a:solidFill>
                            <a:latin typeface="Cambria Math" panose="02040503050406030204" pitchFamily="18" charset="0"/>
                          </a:rPr>
                        </m:ctrlPr>
                      </m:fPr>
                      <m:num>
                        <m:r>
                          <a:rPr lang="en-US" sz="3200" b="0" i="1" smtClean="0">
                            <a:solidFill>
                              <a:schemeClr val="accent1">
                                <a:lumMod val="50000"/>
                              </a:schemeClr>
                            </a:solidFill>
                            <a:latin typeface="Cambria Math" panose="02040503050406030204" pitchFamily="18" charset="0"/>
                          </a:rPr>
                          <m:t>7</m:t>
                        </m:r>
                      </m:num>
                      <m:den>
                        <m:r>
                          <a:rPr lang="en-US" sz="3200" b="0" i="1" smtClean="0">
                            <a:solidFill>
                              <a:schemeClr val="accent1">
                                <a:lumMod val="50000"/>
                              </a:schemeClr>
                            </a:solidFill>
                            <a:latin typeface="Cambria Math" panose="02040503050406030204" pitchFamily="18" charset="0"/>
                          </a:rPr>
                          <m:t>10</m:t>
                        </m:r>
                      </m:den>
                    </m:f>
                    <m:r>
                      <a:rPr lang="en-US" sz="3200" b="0" i="1" smtClean="0">
                        <a:solidFill>
                          <a:schemeClr val="accent1">
                            <a:lumMod val="50000"/>
                          </a:schemeClr>
                        </a:solidFill>
                        <a:latin typeface="Cambria Math" panose="02040503050406030204" pitchFamily="18" charset="0"/>
                      </a:rPr>
                      <m:t>=</m:t>
                    </m:r>
                  </m:oMath>
                </a14:m>
                <a:r>
                  <a:rPr lang="en-US" sz="3200" dirty="0" smtClean="0">
                    <a:solidFill>
                      <a:schemeClr val="accent1">
                        <a:lumMod val="50000"/>
                      </a:schemeClr>
                    </a:solidFill>
                  </a:rPr>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0">
                <a:blip r:embed="rId3"/>
                <a:stretch>
                  <a:fillRect l="-10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167051" y="5363822"/>
                <a:ext cx="2756263" cy="785536"/>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14:m>
                  <m:oMath xmlns:m="http://schemas.openxmlformats.org/officeDocument/2006/math">
                    <m:f>
                      <m:fPr>
                        <m:ctrlPr>
                          <a:rPr lang="en-US" i="1" smtClean="0">
                            <a:solidFill>
                              <a:schemeClr val="accent1">
                                <a:lumMod val="50000"/>
                              </a:schemeClr>
                            </a:solidFill>
                            <a:latin typeface="Cambria Math" panose="02040503050406030204" pitchFamily="18" charset="0"/>
                          </a:rPr>
                        </m:ctrlPr>
                      </m:fPr>
                      <m:num>
                        <m:r>
                          <a:rPr lang="en-US" b="0" i="1" smtClean="0">
                            <a:solidFill>
                              <a:schemeClr val="accent1">
                                <a:lumMod val="50000"/>
                              </a:schemeClr>
                            </a:solidFill>
                            <a:latin typeface="Cambria Math" panose="02040503050406030204" pitchFamily="18" charset="0"/>
                          </a:rPr>
                          <m:t>3</m:t>
                        </m:r>
                      </m:num>
                      <m:den>
                        <m:r>
                          <a:rPr lang="en-US" b="0" i="1" smtClean="0">
                            <a:solidFill>
                              <a:schemeClr val="accent1">
                                <a:lumMod val="50000"/>
                              </a:schemeClr>
                            </a:solidFill>
                            <a:latin typeface="Cambria Math" panose="02040503050406030204" pitchFamily="18" charset="0"/>
                          </a:rPr>
                          <m:t>10 </m:t>
                        </m:r>
                      </m:den>
                    </m:f>
                    <m:r>
                      <a:rPr lang="en-US" b="0" i="1" smtClean="0">
                        <a:solidFill>
                          <a:schemeClr val="accent1">
                            <a:lumMod val="50000"/>
                          </a:schemeClr>
                        </a:solidFill>
                        <a:latin typeface="Cambria Math" panose="02040503050406030204" pitchFamily="18" charset="0"/>
                      </a:rPr>
                      <m:t> </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785536"/>
              </a:xfrm>
              <a:prstGeom prst="rect">
                <a:avLst/>
              </a:prstGeom>
              <a:blipFill rotWithShape="0">
                <a:blip r:embed="rId4"/>
                <a:stretch>
                  <a:fillRect t="-5426"/>
                </a:stretch>
              </a:blipFill>
            </p:spPr>
            <p:txBody>
              <a:bodyPr/>
              <a:lstStyle/>
              <a:p>
                <a:r>
                  <a:rPr lang="en-US">
                    <a:noFill/>
                  </a:rPr>
                  <a:t> </a:t>
                </a:r>
              </a:p>
            </p:txBody>
          </p:sp>
        </mc:Fallback>
      </mc:AlternateContent>
      <p:sp>
        <p:nvSpPr>
          <p:cNvPr id="5" name="Rectangle 4"/>
          <p:cNvSpPr/>
          <p:nvPr/>
        </p:nvSpPr>
        <p:spPr>
          <a:xfrm>
            <a:off x="4402182" y="5734455"/>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58136438"/>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pplause.wav"/>
          </p:stSnd>
        </p:sndAc>
      </p:transition>
    </mc:Choice>
    <mc:Fallback xmlns="">
      <p:transition spd="slow">
        <p:fade/>
        <p:sndAc>
          <p:stSnd>
            <p:snd r:embed="rId5"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Write an expression that is equivalent to the algebraic expression below? </a:t>
            </a:r>
          </a:p>
          <a:p>
            <a:pPr lvl="3"/>
            <a:r>
              <a:rPr lang="en-US" sz="2600" dirty="0" smtClean="0">
                <a:solidFill>
                  <a:schemeClr val="accent1">
                    <a:lumMod val="50000"/>
                  </a:schemeClr>
                </a:solidFill>
              </a:rPr>
              <a:t>5(-4x-8)</a:t>
            </a:r>
          </a:p>
        </p:txBody>
      </p:sp>
      <mc:AlternateContent xmlns:mc="http://schemas.openxmlformats.org/markup-compatibility/2006" xmlns:a14="http://schemas.microsoft.com/office/drawing/2010/main">
        <mc:Choice Requires="a14">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-20x-40</a:t>
                </a:r>
                <a14:m>
                  <m:oMath xmlns:m="http://schemas.openxmlformats.org/officeDocument/2006/math">
                    <m:r>
                      <a:rPr lang="en-US" b="0" i="1" smtClean="0">
                        <a:solidFill>
                          <a:schemeClr val="accent1">
                            <a:lumMod val="50000"/>
                          </a:schemeClr>
                        </a:solidFill>
                        <a:latin typeface="Cambria Math" panose="02040503050406030204" pitchFamily="18" charset="0"/>
                      </a:rPr>
                      <m:t> </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646331"/>
              </a:xfrm>
              <a:prstGeom prst="rect">
                <a:avLst/>
              </a:prstGeom>
              <a:blipFill rotWithShape="0">
                <a:blip r:embed="rId3"/>
                <a:stretch>
                  <a:fillRect t="-6604" b="-13208"/>
                </a:stretch>
              </a:blipFill>
            </p:spPr>
            <p:txBody>
              <a:bodyPr/>
              <a:lstStyle/>
              <a:p>
                <a:r>
                  <a:rPr lang="en-US">
                    <a:noFill/>
                  </a:rPr>
                  <a:t> </a:t>
                </a:r>
              </a:p>
            </p:txBody>
          </p:sp>
        </mc:Fallback>
      </mc:AlternateContent>
      <p:sp>
        <p:nvSpPr>
          <p:cNvPr id="5" name="Rectangle 4"/>
          <p:cNvSpPr/>
          <p:nvPr/>
        </p:nvSpPr>
        <p:spPr>
          <a:xfrm>
            <a:off x="4284616" y="5679664"/>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7344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4"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2600" dirty="0" smtClean="0">
                <a:solidFill>
                  <a:schemeClr val="accent1">
                    <a:lumMod val="50000"/>
                  </a:schemeClr>
                </a:solidFill>
              </a:rPr>
              <a:t>Which property is illustrated by the equation below?</a:t>
            </a:r>
          </a:p>
          <a:p>
            <a:pPr lvl="4"/>
            <a:r>
              <a:rPr lang="en-US" sz="4000" dirty="0" smtClean="0">
                <a:solidFill>
                  <a:schemeClr val="accent1">
                    <a:lumMod val="50000"/>
                  </a:schemeClr>
                </a:solidFill>
              </a:rPr>
              <a:t>(3+2)+8=3+(2+8)</a:t>
            </a:r>
          </a:p>
        </p:txBody>
      </p:sp>
      <p:sp>
        <p:nvSpPr>
          <p:cNvPr id="4" name="TextBox 3"/>
          <p:cNvSpPr txBox="1"/>
          <p:nvPr/>
        </p:nvSpPr>
        <p:spPr>
          <a:xfrm>
            <a:off x="4167051" y="536382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Associative 	Property	</a:t>
            </a:r>
            <a:endParaRPr lang="en-US" dirty="0">
              <a:solidFill>
                <a:schemeClr val="accent1">
                  <a:lumMod val="50000"/>
                </a:schemeClr>
              </a:solidFill>
            </a:endParaRPr>
          </a:p>
        </p:txBody>
      </p:sp>
      <p:sp>
        <p:nvSpPr>
          <p:cNvPr id="5" name="Rectangle 4"/>
          <p:cNvSpPr/>
          <p:nvPr/>
        </p:nvSpPr>
        <p:spPr>
          <a:xfrm>
            <a:off x="4284616" y="568626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16869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lnSpcReduction="10000"/>
          </a:bodyPr>
          <a:lstStyle/>
          <a:p>
            <a:r>
              <a:rPr lang="en-US" sz="4000" dirty="0" smtClean="0">
                <a:solidFill>
                  <a:schemeClr val="accent1">
                    <a:lumMod val="50000"/>
                  </a:schemeClr>
                </a:solidFill>
              </a:rPr>
              <a:t>Which of the following linear expressions CANNOT be factored?</a:t>
            </a:r>
            <a:endParaRPr lang="en-US" sz="3800" dirty="0">
              <a:solidFill>
                <a:schemeClr val="accent1">
                  <a:lumMod val="50000"/>
                </a:schemeClr>
              </a:solidFill>
            </a:endParaRPr>
          </a:p>
          <a:p>
            <a:r>
              <a:rPr lang="en-US" sz="3800" dirty="0" smtClean="0">
                <a:solidFill>
                  <a:schemeClr val="accent1">
                    <a:lumMod val="50000"/>
                  </a:schemeClr>
                </a:solidFill>
              </a:rPr>
              <a:t>A.8x+24</a:t>
            </a:r>
          </a:p>
          <a:p>
            <a:r>
              <a:rPr lang="en-US" sz="3800" dirty="0" smtClean="0">
                <a:solidFill>
                  <a:schemeClr val="accent1">
                    <a:lumMod val="50000"/>
                  </a:schemeClr>
                </a:solidFill>
              </a:rPr>
              <a:t>B.2x+9</a:t>
            </a:r>
          </a:p>
          <a:p>
            <a:r>
              <a:rPr lang="en-US" sz="3800" dirty="0" smtClean="0">
                <a:solidFill>
                  <a:schemeClr val="accent1">
                    <a:lumMod val="50000"/>
                  </a:schemeClr>
                </a:solidFill>
              </a:rPr>
              <a:t>C.3x+72</a:t>
            </a:r>
          </a:p>
          <a:p>
            <a:r>
              <a:rPr lang="en-US" sz="3800" dirty="0" smtClean="0">
                <a:solidFill>
                  <a:schemeClr val="accent1">
                    <a:lumMod val="50000"/>
                  </a:schemeClr>
                </a:solidFill>
              </a:rPr>
              <a:t>D.5x-25</a:t>
            </a:r>
            <a:endParaRPr lang="en-US" sz="40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B	</a:t>
            </a:r>
            <a:endParaRPr lang="en-US" dirty="0">
              <a:solidFill>
                <a:schemeClr val="accent1">
                  <a:lumMod val="50000"/>
                </a:schemeClr>
              </a:solidFill>
            </a:endParaRPr>
          </a:p>
        </p:txBody>
      </p:sp>
      <p:sp>
        <p:nvSpPr>
          <p:cNvPr id="5" name="Rectangle 4"/>
          <p:cNvSpPr/>
          <p:nvPr/>
        </p:nvSpPr>
        <p:spPr>
          <a:xfrm>
            <a:off x="4284616" y="5677694"/>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36710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par>
                          <p:cTn id="15" fill="hold">
                            <p:stCondLst>
                              <p:cond delay="4375"/>
                            </p:stCondLst>
                            <p:childTnLst>
                              <p:par>
                                <p:cTn id="16" presetID="6" presetClass="entr" presetSubtype="16"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par>
                          <p:cTn id="19" fill="hold">
                            <p:stCondLst>
                              <p:cond delay="6375"/>
                            </p:stCondLst>
                            <p:childTnLst>
                              <p:par>
                                <p:cTn id="20" presetID="6"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par>
                          <p:cTn id="23" fill="hold">
                            <p:stCondLst>
                              <p:cond delay="8375"/>
                            </p:stCondLst>
                            <p:childTnLst>
                              <p:par>
                                <p:cTn id="24" presetID="6"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grpId="0" nodeType="clickEffect">
                                  <p:stCondLst>
                                    <p:cond delay="0"/>
                                  </p:stCondLst>
                                  <p:childTnLst>
                                    <p:anim calcmode="lin" valueType="num">
                                      <p:cBhvr>
                                        <p:cTn id="30" dur="1000"/>
                                        <p:tgtEl>
                                          <p:spTgt spid="5"/>
                                        </p:tgtEl>
                                        <p:attrNameLst>
                                          <p:attrName>ppt_w</p:attrName>
                                        </p:attrNameLst>
                                      </p:cBhvr>
                                      <p:tavLst>
                                        <p:tav tm="0">
                                          <p:val>
                                            <p:strVal val="ppt_w"/>
                                          </p:val>
                                        </p:tav>
                                        <p:tav tm="100000">
                                          <p:val>
                                            <p:fltVal val="0"/>
                                          </p:val>
                                        </p:tav>
                                      </p:tavLst>
                                    </p:anim>
                                    <p:anim calcmode="lin" valueType="num">
                                      <p:cBhvr>
                                        <p:cTn id="31" dur="1000"/>
                                        <p:tgtEl>
                                          <p:spTgt spid="5"/>
                                        </p:tgtEl>
                                        <p:attrNameLst>
                                          <p:attrName>ppt_h</p:attrName>
                                        </p:attrNameLst>
                                      </p:cBhvr>
                                      <p:tavLst>
                                        <p:tav tm="0">
                                          <p:val>
                                            <p:strVal val="ppt_h"/>
                                          </p:val>
                                        </p:tav>
                                        <p:tav tm="100000">
                                          <p:val>
                                            <p:fltVal val="0"/>
                                          </p:val>
                                        </p:tav>
                                      </p:tavLst>
                                    </p:anim>
                                    <p:anim calcmode="lin" valueType="num">
                                      <p:cBhvr>
                                        <p:cTn id="32"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Use the Distributive Property to evaluate the expression</a:t>
            </a:r>
          </a:p>
          <a:p>
            <a:pPr lvl="4"/>
            <a:r>
              <a:rPr lang="en-US" sz="3400" smtClean="0">
                <a:solidFill>
                  <a:schemeClr val="accent1">
                    <a:lumMod val="50000"/>
                  </a:schemeClr>
                </a:solidFill>
              </a:rPr>
              <a:t>-4(2x-4)</a:t>
            </a:r>
            <a:endParaRPr lang="en-US" sz="34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-8x+16	</a:t>
            </a:r>
            <a:endParaRPr lang="en-US" dirty="0">
              <a:solidFill>
                <a:schemeClr val="accent1">
                  <a:lumMod val="50000"/>
                </a:schemeClr>
              </a:solidFill>
            </a:endParaRPr>
          </a:p>
        </p:txBody>
      </p:sp>
      <p:sp>
        <p:nvSpPr>
          <p:cNvPr id="5" name="Rectangle 4"/>
          <p:cNvSpPr/>
          <p:nvPr/>
        </p:nvSpPr>
        <p:spPr>
          <a:xfrm>
            <a:off x="4284616" y="5700509"/>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73435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Add </a:t>
            </a:r>
          </a:p>
          <a:p>
            <a:pPr lvl="4"/>
            <a:r>
              <a:rPr lang="en-US" sz="2800" dirty="0" smtClean="0">
                <a:solidFill>
                  <a:schemeClr val="accent1">
                    <a:lumMod val="50000"/>
                  </a:schemeClr>
                </a:solidFill>
              </a:rPr>
              <a:t>(-8x+14) + (5x-9)</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-3x+5	</a:t>
            </a:r>
            <a:endParaRPr lang="en-US" dirty="0">
              <a:solidFill>
                <a:schemeClr val="accent1">
                  <a:lumMod val="50000"/>
                </a:schemeClr>
              </a:solidFill>
            </a:endParaRPr>
          </a:p>
        </p:txBody>
      </p:sp>
      <p:sp>
        <p:nvSpPr>
          <p:cNvPr id="5" name="Rectangle 4"/>
          <p:cNvSpPr/>
          <p:nvPr/>
        </p:nvSpPr>
        <p:spPr>
          <a:xfrm>
            <a:off x="4284616" y="570970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05700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a:solidFill>
                  <a:schemeClr val="accent1">
                    <a:lumMod val="50000"/>
                  </a:schemeClr>
                </a:solidFill>
              </a:rPr>
              <a:t>A Sprinter runs 350 meters in 55 seconds. What is the runner’s average running rate in meters per second? Round to the nearest tenth. </a:t>
            </a:r>
          </a:p>
        </p:txBody>
      </p:sp>
      <p:sp>
        <p:nvSpPr>
          <p:cNvPr id="4" name="TextBox 3"/>
          <p:cNvSpPr txBox="1"/>
          <p:nvPr/>
        </p:nvSpPr>
        <p:spPr>
          <a:xfrm>
            <a:off x="4402183" y="5251269"/>
            <a:ext cx="2756263" cy="1200329"/>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6.4 meters per 	second</a:t>
            </a:r>
            <a:endParaRPr lang="en-US" dirty="0">
              <a:solidFill>
                <a:schemeClr val="accent1">
                  <a:lumMod val="50000"/>
                </a:schemeClr>
              </a:solidFill>
            </a:endParaRPr>
          </a:p>
        </p:txBody>
      </p:sp>
      <p:sp>
        <p:nvSpPr>
          <p:cNvPr id="5" name="Rectangle 4"/>
          <p:cNvSpPr/>
          <p:nvPr/>
        </p:nvSpPr>
        <p:spPr>
          <a:xfrm>
            <a:off x="4519748" y="575234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615182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Simplify  </a:t>
            </a:r>
          </a:p>
          <a:p>
            <a:pPr lvl="4"/>
            <a:r>
              <a:rPr lang="en-US" sz="2800" dirty="0" smtClean="0">
                <a:solidFill>
                  <a:schemeClr val="accent1">
                    <a:lumMod val="50000"/>
                  </a:schemeClr>
                </a:solidFill>
              </a:rPr>
              <a:t>(3x-5) </a:t>
            </a:r>
            <a:r>
              <a:rPr lang="en-US" sz="2800" dirty="0">
                <a:solidFill>
                  <a:schemeClr val="accent1">
                    <a:lumMod val="50000"/>
                  </a:schemeClr>
                </a:solidFill>
              </a:rPr>
              <a:t>-</a:t>
            </a:r>
            <a:r>
              <a:rPr lang="en-US" sz="2800" dirty="0" smtClean="0">
                <a:solidFill>
                  <a:schemeClr val="accent1">
                    <a:lumMod val="50000"/>
                  </a:schemeClr>
                </a:solidFill>
              </a:rPr>
              <a:t> (-4x-9)</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r>
              <a:rPr lang="en-US" dirty="0" smtClean="0">
                <a:solidFill>
                  <a:schemeClr val="accent1">
                    <a:lumMod val="50000"/>
                  </a:schemeClr>
                </a:solidFill>
              </a:rPr>
              <a:t>7x+4</a:t>
            </a:r>
            <a:r>
              <a:rPr lang="en-US" dirty="0" smtClean="0">
                <a:solidFill>
                  <a:schemeClr val="accent1">
                    <a:lumMod val="50000"/>
                  </a:schemeClr>
                </a:solidFill>
              </a:rPr>
              <a:t>	</a:t>
            </a:r>
            <a:endParaRPr lang="en-US" dirty="0">
              <a:solidFill>
                <a:schemeClr val="accent1">
                  <a:lumMod val="50000"/>
                </a:schemeClr>
              </a:solidFill>
            </a:endParaRPr>
          </a:p>
        </p:txBody>
      </p:sp>
      <p:sp>
        <p:nvSpPr>
          <p:cNvPr id="5" name="Rectangle 4"/>
          <p:cNvSpPr/>
          <p:nvPr/>
        </p:nvSpPr>
        <p:spPr>
          <a:xfrm>
            <a:off x="4563462" y="570970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0497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5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Write in simplest form.   </a:t>
            </a:r>
          </a:p>
          <a:p>
            <a:pPr lvl="4"/>
            <a:r>
              <a:rPr lang="en-US" sz="2800" dirty="0">
                <a:solidFill>
                  <a:schemeClr val="accent1">
                    <a:lumMod val="50000"/>
                  </a:schemeClr>
                </a:solidFill>
              </a:rPr>
              <a:t> </a:t>
            </a:r>
            <a:r>
              <a:rPr lang="en-US" sz="2800" dirty="0" smtClean="0">
                <a:solidFill>
                  <a:schemeClr val="accent1">
                    <a:lumMod val="50000"/>
                  </a:schemeClr>
                </a:solidFill>
              </a:rPr>
              <a:t>15m+8-9m+17</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6m+25	</a:t>
            </a:r>
            <a:endParaRPr lang="en-US" dirty="0">
              <a:solidFill>
                <a:schemeClr val="accent1">
                  <a:lumMod val="50000"/>
                </a:schemeClr>
              </a:solidFill>
            </a:endParaRPr>
          </a:p>
        </p:txBody>
      </p:sp>
      <p:sp>
        <p:nvSpPr>
          <p:cNvPr id="5" name="Rectangle 4"/>
          <p:cNvSpPr/>
          <p:nvPr/>
        </p:nvSpPr>
        <p:spPr>
          <a:xfrm>
            <a:off x="4284616" y="56869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546890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What is the solution to the equation? </a:t>
            </a:r>
          </a:p>
          <a:p>
            <a:pPr lvl="4"/>
            <a:r>
              <a:rPr lang="en-US" sz="3400" dirty="0" smtClean="0">
                <a:solidFill>
                  <a:schemeClr val="accent1">
                    <a:lumMod val="50000"/>
                  </a:schemeClr>
                </a:solidFill>
              </a:rPr>
              <a:t>8(x+12)=68</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x=-3.5	</a:t>
            </a:r>
            <a:endParaRPr lang="en-US" dirty="0">
              <a:solidFill>
                <a:schemeClr val="accent1">
                  <a:lumMod val="50000"/>
                </a:schemeClr>
              </a:solidFill>
            </a:endParaRPr>
          </a:p>
        </p:txBody>
      </p:sp>
      <p:sp>
        <p:nvSpPr>
          <p:cNvPr id="5" name="Rectangle 4"/>
          <p:cNvSpPr/>
          <p:nvPr/>
        </p:nvSpPr>
        <p:spPr>
          <a:xfrm>
            <a:off x="4402182" y="5679664"/>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5300944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Solve:</a:t>
            </a:r>
          </a:p>
          <a:p>
            <a:pPr lvl="5"/>
            <a:r>
              <a:rPr lang="en-US" sz="3400" dirty="0" smtClean="0">
                <a:solidFill>
                  <a:schemeClr val="accent1">
                    <a:lumMod val="50000"/>
                  </a:schemeClr>
                </a:solidFill>
              </a:rPr>
              <a:t>-8x+4&gt;-28</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x&lt;4	</a:t>
            </a:r>
            <a:endParaRPr lang="en-US" dirty="0">
              <a:solidFill>
                <a:schemeClr val="accent1">
                  <a:lumMod val="50000"/>
                </a:schemeClr>
              </a:solidFill>
            </a:endParaRPr>
          </a:p>
        </p:txBody>
      </p:sp>
      <p:sp>
        <p:nvSpPr>
          <p:cNvPr id="5" name="Rectangle 4"/>
          <p:cNvSpPr/>
          <p:nvPr/>
        </p:nvSpPr>
        <p:spPr>
          <a:xfrm>
            <a:off x="4284616" y="56869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9192301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Solve:</a:t>
                </a:r>
              </a:p>
              <a:p>
                <a:pPr lvl="5"/>
                <a:r>
                  <a:rPr lang="en-US" sz="3400" dirty="0" smtClean="0">
                    <a:solidFill>
                      <a:schemeClr val="accent1">
                        <a:lumMod val="50000"/>
                      </a:schemeClr>
                    </a:solidFill>
                  </a:rPr>
                  <a:t>8+</a:t>
                </a:r>
                <a14:m>
                  <m:oMath xmlns:m="http://schemas.openxmlformats.org/officeDocument/2006/math">
                    <m:f>
                      <m:fPr>
                        <m:ctrlPr>
                          <a:rPr lang="en-US" sz="3400" i="1" smtClean="0">
                            <a:solidFill>
                              <a:schemeClr val="accent1">
                                <a:lumMod val="50000"/>
                              </a:schemeClr>
                            </a:solidFill>
                            <a:latin typeface="Cambria Math" panose="02040503050406030204" pitchFamily="18" charset="0"/>
                          </a:rPr>
                        </m:ctrlPr>
                      </m:fPr>
                      <m:num>
                        <m:r>
                          <a:rPr lang="en-US" sz="3400" b="0" i="1" smtClean="0">
                            <a:solidFill>
                              <a:schemeClr val="accent1">
                                <a:lumMod val="50000"/>
                              </a:schemeClr>
                            </a:solidFill>
                            <a:latin typeface="Cambria Math"/>
                          </a:rPr>
                          <m:t>1</m:t>
                        </m:r>
                      </m:num>
                      <m:den>
                        <m:r>
                          <a:rPr lang="en-US" sz="3400" b="0" i="1" smtClean="0">
                            <a:solidFill>
                              <a:schemeClr val="accent1">
                                <a:lumMod val="50000"/>
                              </a:schemeClr>
                            </a:solidFill>
                            <a:latin typeface="Cambria Math"/>
                          </a:rPr>
                          <m:t>6</m:t>
                        </m:r>
                      </m:den>
                    </m:f>
                    <m:r>
                      <a:rPr lang="en-US" sz="3400" b="0" i="1" smtClean="0">
                        <a:solidFill>
                          <a:schemeClr val="accent1">
                            <a:lumMod val="50000"/>
                          </a:schemeClr>
                        </a:solidFill>
                        <a:latin typeface="Cambria Math"/>
                      </a:rPr>
                      <m:t>𝑚</m:t>
                    </m:r>
                  </m:oMath>
                </a14:m>
                <a:r>
                  <a:rPr lang="en-US" sz="3400" dirty="0" smtClean="0">
                    <a:solidFill>
                      <a:schemeClr val="accent1">
                        <a:lumMod val="50000"/>
                      </a:schemeClr>
                    </a:solidFill>
                  </a:rPr>
                  <a:t>=9</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1">
                <a:blip r:embed="rId3"/>
                <a:stretch>
                  <a:fillRect l="-1631" t="-2826"/>
                </a:stretch>
              </a:blipFill>
            </p:spPr>
            <p:txBody>
              <a:bodyPr/>
              <a:lstStyle/>
              <a:p>
                <a:r>
                  <a:rPr lang="en-US">
                    <a:noFill/>
                  </a:rPr>
                  <a:t> </a:t>
                </a:r>
              </a:p>
            </p:txBody>
          </p:sp>
        </mc:Fallback>
      </mc:AlternateContent>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m=6	</a:t>
            </a:r>
            <a:endParaRPr lang="en-US" dirty="0">
              <a:solidFill>
                <a:schemeClr val="accent1">
                  <a:lumMod val="50000"/>
                </a:schemeClr>
              </a:solidFill>
            </a:endParaRPr>
          </a:p>
        </p:txBody>
      </p:sp>
      <p:sp>
        <p:nvSpPr>
          <p:cNvPr id="5" name="Rectangle 4"/>
          <p:cNvSpPr/>
          <p:nvPr/>
        </p:nvSpPr>
        <p:spPr>
          <a:xfrm>
            <a:off x="4284616" y="570970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7068609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Solve:</a:t>
            </a:r>
          </a:p>
          <a:p>
            <a:pPr lvl="5"/>
            <a:r>
              <a:rPr lang="en-US" sz="3400" dirty="0" smtClean="0">
                <a:solidFill>
                  <a:schemeClr val="accent1">
                    <a:lumMod val="50000"/>
                  </a:schemeClr>
                </a:solidFill>
              </a:rPr>
              <a:t>9x-18=54</a:t>
            </a: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x=8	</a:t>
            </a:r>
            <a:endParaRPr lang="en-US" dirty="0">
              <a:solidFill>
                <a:schemeClr val="accent1">
                  <a:lumMod val="50000"/>
                </a:schemeClr>
              </a:solidFill>
            </a:endParaRPr>
          </a:p>
        </p:txBody>
      </p:sp>
      <p:sp>
        <p:nvSpPr>
          <p:cNvPr id="5" name="Rectangle 4"/>
          <p:cNvSpPr/>
          <p:nvPr/>
        </p:nvSpPr>
        <p:spPr>
          <a:xfrm>
            <a:off x="4284616" y="56869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6911888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What is the solution for:</a:t>
                </a:r>
              </a:p>
              <a:p>
                <a:pPr lvl="4"/>
                <a14:m>
                  <m:oMath xmlns:m="http://schemas.openxmlformats.org/officeDocument/2006/math">
                    <m:f>
                      <m:fPr>
                        <m:ctrlPr>
                          <a:rPr lang="en-US" sz="3400" i="1" smtClean="0">
                            <a:solidFill>
                              <a:schemeClr val="accent1">
                                <a:lumMod val="50000"/>
                              </a:schemeClr>
                            </a:solidFill>
                            <a:latin typeface="Cambria Math" panose="02040503050406030204" pitchFamily="18" charset="0"/>
                          </a:rPr>
                        </m:ctrlPr>
                      </m:fPr>
                      <m:num>
                        <m:r>
                          <a:rPr lang="en-US" sz="3400" b="0" i="1" smtClean="0">
                            <a:solidFill>
                              <a:schemeClr val="accent1">
                                <a:lumMod val="50000"/>
                              </a:schemeClr>
                            </a:solidFill>
                            <a:latin typeface="Cambria Math"/>
                          </a:rPr>
                          <m:t>2</m:t>
                        </m:r>
                      </m:num>
                      <m:den>
                        <m:r>
                          <a:rPr lang="en-US" sz="3400" b="0" i="1" smtClean="0">
                            <a:solidFill>
                              <a:schemeClr val="accent1">
                                <a:lumMod val="50000"/>
                              </a:schemeClr>
                            </a:solidFill>
                            <a:latin typeface="Cambria Math"/>
                          </a:rPr>
                          <m:t>5</m:t>
                        </m:r>
                      </m:den>
                    </m:f>
                    <m:d>
                      <m:dPr>
                        <m:ctrlPr>
                          <a:rPr lang="en-US" sz="3400" b="0" i="1" smtClean="0">
                            <a:solidFill>
                              <a:schemeClr val="accent1">
                                <a:lumMod val="50000"/>
                              </a:schemeClr>
                            </a:solidFill>
                            <a:latin typeface="Cambria Math" panose="02040503050406030204" pitchFamily="18" charset="0"/>
                          </a:rPr>
                        </m:ctrlPr>
                      </m:dPr>
                      <m:e>
                        <m:r>
                          <a:rPr lang="en-US" sz="3400" b="0" i="1" smtClean="0">
                            <a:solidFill>
                              <a:schemeClr val="accent1">
                                <a:lumMod val="50000"/>
                              </a:schemeClr>
                            </a:solidFill>
                            <a:latin typeface="Cambria Math"/>
                          </a:rPr>
                          <m:t>𝑥</m:t>
                        </m:r>
                        <m:r>
                          <a:rPr lang="en-US" sz="3400" b="0" i="1" smtClean="0">
                            <a:solidFill>
                              <a:schemeClr val="accent1">
                                <a:lumMod val="50000"/>
                              </a:schemeClr>
                            </a:solidFill>
                            <a:latin typeface="Cambria Math"/>
                          </a:rPr>
                          <m:t>−16</m:t>
                        </m:r>
                      </m:e>
                    </m:d>
                    <m:r>
                      <a:rPr lang="en-US" sz="3400" b="0" i="1" smtClean="0">
                        <a:solidFill>
                          <a:schemeClr val="accent1">
                            <a:lumMod val="50000"/>
                          </a:schemeClr>
                        </a:solidFill>
                        <a:latin typeface="Cambria Math"/>
                      </a:rPr>
                      <m:t>=−6</m:t>
                    </m:r>
                  </m:oMath>
                </a14:m>
                <a:endParaRPr lang="en-US" sz="3400" dirty="0" smtClean="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212647"/>
                <a:ext cx="8596668" cy="3880773"/>
              </a:xfrm>
              <a:blipFill rotWithShape="1">
                <a:blip r:embed="rId3"/>
                <a:stretch>
                  <a:fillRect l="-1631" t="-2826"/>
                </a:stretch>
              </a:blipFill>
            </p:spPr>
            <p:txBody>
              <a:bodyPr/>
              <a:lstStyle/>
              <a:p>
                <a:r>
                  <a:rPr lang="en-US">
                    <a:noFill/>
                  </a:rPr>
                  <a:t> </a:t>
                </a:r>
              </a:p>
            </p:txBody>
          </p:sp>
        </mc:Fallback>
      </mc:AlternateContent>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x=1	</a:t>
            </a:r>
            <a:endParaRPr lang="en-US" dirty="0">
              <a:solidFill>
                <a:schemeClr val="accent1">
                  <a:lumMod val="50000"/>
                </a:schemeClr>
              </a:solidFill>
            </a:endParaRPr>
          </a:p>
        </p:txBody>
      </p:sp>
      <p:sp>
        <p:nvSpPr>
          <p:cNvPr id="5" name="Rectangle 4"/>
          <p:cNvSpPr/>
          <p:nvPr/>
        </p:nvSpPr>
        <p:spPr>
          <a:xfrm>
            <a:off x="4284616" y="56869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9812748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Suppose the length of each side of a square is decreased by 8 inches. If the perimeter of the square is now 28 inches. What was the original length of each side? </a:t>
            </a:r>
            <a:endParaRPr lang="en-US" sz="34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x=15	</a:t>
            </a:r>
            <a:endParaRPr lang="en-US" dirty="0">
              <a:solidFill>
                <a:schemeClr val="accent1">
                  <a:lumMod val="50000"/>
                </a:schemeClr>
              </a:solidFill>
            </a:endParaRPr>
          </a:p>
        </p:txBody>
      </p:sp>
      <p:sp>
        <p:nvSpPr>
          <p:cNvPr id="5" name="Rectangle 4"/>
          <p:cNvSpPr/>
          <p:nvPr/>
        </p:nvSpPr>
        <p:spPr>
          <a:xfrm>
            <a:off x="4284616" y="5686987"/>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1226993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6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Solve and graph:</a:t>
            </a:r>
          </a:p>
          <a:p>
            <a:pPr lvl="4"/>
            <a:r>
              <a:rPr lang="en-US" sz="2800" dirty="0" smtClean="0">
                <a:solidFill>
                  <a:schemeClr val="accent1">
                    <a:lumMod val="50000"/>
                  </a:schemeClr>
                </a:solidFill>
              </a:rPr>
              <a:t>-8g&gt;24 </a:t>
            </a:r>
            <a:endParaRPr lang="en-US" sz="2200" dirty="0" smtClean="0">
              <a:solidFill>
                <a:schemeClr val="accent1">
                  <a:lumMod val="50000"/>
                </a:schemeClr>
              </a:solidFill>
            </a:endParaRPr>
          </a:p>
        </p:txBody>
      </p:sp>
      <p:sp>
        <p:nvSpPr>
          <p:cNvPr id="4" name="TextBox 3"/>
          <p:cNvSpPr txBox="1"/>
          <p:nvPr/>
        </p:nvSpPr>
        <p:spPr>
          <a:xfrm>
            <a:off x="4167051" y="5363822"/>
            <a:ext cx="2756263" cy="1200329"/>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g&lt;-3 Open dot on 3 pointing to the left	</a:t>
            </a:r>
            <a:endParaRPr lang="en-US" dirty="0">
              <a:solidFill>
                <a:schemeClr val="accent1">
                  <a:lumMod val="50000"/>
                </a:schemeClr>
              </a:solidFill>
            </a:endParaRPr>
          </a:p>
        </p:txBody>
      </p:sp>
      <p:sp>
        <p:nvSpPr>
          <p:cNvPr id="5" name="Rectangle 4"/>
          <p:cNvSpPr/>
          <p:nvPr/>
        </p:nvSpPr>
        <p:spPr>
          <a:xfrm>
            <a:off x="4167050" y="5662246"/>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0241126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What is the scale factor of a drawing if the scale is 1 inch = 6 feet? </a:t>
            </a:r>
            <a:endParaRPr lang="en-US" sz="2200" dirty="0" smtClean="0">
              <a:solidFill>
                <a:schemeClr val="accent1">
                  <a:lumMod val="50000"/>
                </a:schemeClr>
              </a:solidFill>
            </a:endParaRPr>
          </a:p>
        </p:txBody>
      </p:sp>
      <mc:AlternateContent xmlns:mc="http://schemas.openxmlformats.org/markup-compatibility/2006" xmlns:a14="http://schemas.microsoft.com/office/drawing/2010/main">
        <mc:Choice Requires="a14">
          <p:sp>
            <p:nvSpPr>
              <p:cNvPr id="4" name="TextBox 3"/>
              <p:cNvSpPr txBox="1"/>
              <p:nvPr/>
            </p:nvSpPr>
            <p:spPr>
              <a:xfrm>
                <a:off x="4167051" y="5363822"/>
                <a:ext cx="2756263" cy="785536"/>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14:m>
                  <m:oMath xmlns:m="http://schemas.openxmlformats.org/officeDocument/2006/math">
                    <m:f>
                      <m:fPr>
                        <m:ctrlPr>
                          <a:rPr lang="en-US" i="1" smtClean="0">
                            <a:solidFill>
                              <a:schemeClr val="accent1">
                                <a:lumMod val="50000"/>
                              </a:schemeClr>
                            </a:solidFill>
                            <a:latin typeface="Cambria Math" panose="02040503050406030204" pitchFamily="18" charset="0"/>
                          </a:rPr>
                        </m:ctrlPr>
                      </m:fPr>
                      <m:num>
                        <m:r>
                          <a:rPr lang="en-US" b="0" i="1" smtClean="0">
                            <a:solidFill>
                              <a:schemeClr val="accent1">
                                <a:lumMod val="50000"/>
                              </a:schemeClr>
                            </a:solidFill>
                            <a:latin typeface="Cambria Math"/>
                          </a:rPr>
                          <m:t>1</m:t>
                        </m:r>
                      </m:num>
                      <m:den>
                        <m:r>
                          <a:rPr lang="en-US" b="0" i="1" smtClean="0">
                            <a:solidFill>
                              <a:schemeClr val="accent1">
                                <a:lumMod val="50000"/>
                              </a:schemeClr>
                            </a:solidFill>
                            <a:latin typeface="Cambria Math"/>
                          </a:rPr>
                          <m:t>72</m:t>
                        </m:r>
                      </m:den>
                    </m:f>
                    <m:r>
                      <a:rPr lang="en-US" b="0" i="1" smtClean="0">
                        <a:solidFill>
                          <a:schemeClr val="accent1">
                            <a:lumMod val="50000"/>
                          </a:schemeClr>
                        </a:solidFill>
                        <a:latin typeface="Cambria Math"/>
                      </a:rPr>
                      <m:t>𝑖𝑛𝑐h𝑒𝑠</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785536"/>
              </a:xfrm>
              <a:prstGeom prst="rect">
                <a:avLst/>
              </a:prstGeom>
              <a:blipFill rotWithShape="1">
                <a:blip r:embed="rId3"/>
                <a:stretch>
                  <a:fillRect t="-4651"/>
                </a:stretch>
              </a:blipFill>
            </p:spPr>
            <p:txBody>
              <a:bodyPr/>
              <a:lstStyle/>
              <a:p>
                <a:r>
                  <a:rPr lang="en-US">
                    <a:noFill/>
                  </a:rPr>
                  <a:t> </a:t>
                </a:r>
              </a:p>
            </p:txBody>
          </p:sp>
        </mc:Fallback>
      </mc:AlternateContent>
      <p:sp>
        <p:nvSpPr>
          <p:cNvPr id="5" name="Rectangle 4"/>
          <p:cNvSpPr/>
          <p:nvPr/>
        </p:nvSpPr>
        <p:spPr>
          <a:xfrm>
            <a:off x="4234876" y="5638801"/>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41412829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a:solidFill>
                  <a:schemeClr val="accent1">
                    <a:lumMod val="50000"/>
                  </a:schemeClr>
                </a:solidFill>
              </a:rPr>
              <a:t>The weight of an object on Mars varies directly as the weight of the object on Earth. A 45-pound object on Earth weighs 15 pounds on Mars. If an object weighs 160 on Earth, how much does it weigh on Mars? Round to the nearest whole number. </a:t>
            </a:r>
          </a:p>
        </p:txBody>
      </p:sp>
      <p:sp>
        <p:nvSpPr>
          <p:cNvPr id="4" name="TextBox 3"/>
          <p:cNvSpPr txBox="1"/>
          <p:nvPr/>
        </p:nvSpPr>
        <p:spPr>
          <a:xfrm>
            <a:off x="4402183" y="5251269"/>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53 pounds</a:t>
            </a:r>
            <a:endParaRPr lang="en-US" dirty="0">
              <a:solidFill>
                <a:schemeClr val="accent1">
                  <a:lumMod val="50000"/>
                </a:schemeClr>
              </a:solidFill>
            </a:endParaRPr>
          </a:p>
        </p:txBody>
      </p:sp>
      <p:sp>
        <p:nvSpPr>
          <p:cNvPr id="5" name="Rectangle 4"/>
          <p:cNvSpPr/>
          <p:nvPr/>
        </p:nvSpPr>
        <p:spPr>
          <a:xfrm>
            <a:off x="4519748" y="5712934"/>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4128110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Write and solve an equation to find the missing measure. Show your work.</a:t>
            </a:r>
            <a:endParaRPr lang="en-US" sz="2200" dirty="0" smtClean="0">
              <a:solidFill>
                <a:schemeClr val="accent1">
                  <a:lumMod val="50000"/>
                </a:schemeClr>
              </a:solidFill>
            </a:endParaRPr>
          </a:p>
        </p:txBody>
      </p:sp>
      <mc:AlternateContent xmlns:mc="http://schemas.openxmlformats.org/markup-compatibility/2006" xmlns:a14="http://schemas.microsoft.com/office/drawing/2010/main">
        <mc:Choice Requires="a14">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14:m>
                  <m:oMath xmlns:m="http://schemas.openxmlformats.org/officeDocument/2006/math">
                    <m:r>
                      <a:rPr lang="en-US" i="1" smtClean="0">
                        <a:solidFill>
                          <a:schemeClr val="accent1">
                            <a:lumMod val="50000"/>
                          </a:schemeClr>
                        </a:solidFill>
                        <a:latin typeface="Cambria Math"/>
                      </a:rPr>
                      <m:t>𝑋</m:t>
                    </m:r>
                    <m:r>
                      <a:rPr lang="en-US" b="0" i="1" smtClean="0">
                        <a:solidFill>
                          <a:schemeClr val="accent1">
                            <a:lumMod val="50000"/>
                          </a:schemeClr>
                        </a:solidFill>
                        <a:latin typeface="Cambria Math"/>
                      </a:rPr>
                      <m:t>=40</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646331"/>
              </a:xfrm>
              <a:prstGeom prst="rect">
                <a:avLst/>
              </a:prstGeom>
              <a:blipFill rotWithShape="1">
                <a:blip r:embed="rId3"/>
                <a:stretch>
                  <a:fillRect t="-5660"/>
                </a:stretch>
              </a:blipFill>
            </p:spPr>
            <p:txBody>
              <a:bodyPr/>
              <a:lstStyle/>
              <a:p>
                <a:r>
                  <a:rPr lang="en-US">
                    <a:noFill/>
                  </a:rPr>
                  <a:t> </a:t>
                </a:r>
              </a:p>
            </p:txBody>
          </p:sp>
        </mc:Fallback>
      </mc:AlternateContent>
      <p:sp>
        <p:nvSpPr>
          <p:cNvPr id="5" name="Rectangle 4"/>
          <p:cNvSpPr/>
          <p:nvPr/>
        </p:nvSpPr>
        <p:spPr>
          <a:xfrm>
            <a:off x="4234876" y="568698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r="13995" b="19577"/>
          <a:stretch/>
        </p:blipFill>
        <p:spPr>
          <a:xfrm>
            <a:off x="3117359" y="2643141"/>
            <a:ext cx="5288087" cy="2819813"/>
          </a:xfrm>
          <a:prstGeom prst="rect">
            <a:avLst/>
          </a:prstGeom>
        </p:spPr>
      </p:pic>
    </p:spTree>
    <p:extLst>
      <p:ext uri="{BB962C8B-B14F-4D97-AF65-F5344CB8AC3E}">
        <p14:creationId xmlns:p14="http://schemas.microsoft.com/office/powerpoint/2010/main" val="119076014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Write and solve an equation to find the missing measure. Show your work.</a:t>
            </a:r>
            <a:endParaRPr lang="en-US" sz="2200" dirty="0" smtClean="0">
              <a:solidFill>
                <a:schemeClr val="accent1">
                  <a:lumMod val="50000"/>
                </a:schemeClr>
              </a:solidFill>
            </a:endParaRPr>
          </a:p>
        </p:txBody>
      </p:sp>
      <mc:AlternateContent xmlns:mc="http://schemas.openxmlformats.org/markup-compatibility/2006" xmlns:a14="http://schemas.microsoft.com/office/drawing/2010/main">
        <mc:Choice Requires="a14">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a:t>
                </a:r>
                <a14:m>
                  <m:oMath xmlns:m="http://schemas.openxmlformats.org/officeDocument/2006/math">
                    <m:r>
                      <a:rPr lang="en-US" i="1" smtClean="0">
                        <a:solidFill>
                          <a:schemeClr val="accent1">
                            <a:lumMod val="50000"/>
                          </a:schemeClr>
                        </a:solidFill>
                        <a:latin typeface="Cambria Math"/>
                      </a:rPr>
                      <m:t>𝑋</m:t>
                    </m:r>
                    <m:r>
                      <a:rPr lang="en-US" b="0" i="1" smtClean="0">
                        <a:solidFill>
                          <a:schemeClr val="accent1">
                            <a:lumMod val="50000"/>
                          </a:schemeClr>
                        </a:solidFill>
                        <a:latin typeface="Cambria Math"/>
                      </a:rPr>
                      <m:t>=3</m:t>
                    </m:r>
                  </m:oMath>
                </a14:m>
                <a:r>
                  <a:rPr lang="en-US" dirty="0" smtClean="0">
                    <a:solidFill>
                      <a:schemeClr val="accent1">
                        <a:lumMod val="50000"/>
                      </a:schemeClr>
                    </a:solidFill>
                  </a:rPr>
                  <a:t>	</a:t>
                </a:r>
                <a:endParaRPr lang="en-US" dirty="0">
                  <a:solidFill>
                    <a:schemeClr val="accent1">
                      <a:lumMod val="50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167051" y="5363822"/>
                <a:ext cx="2756263" cy="646331"/>
              </a:xfrm>
              <a:prstGeom prst="rect">
                <a:avLst/>
              </a:prstGeom>
              <a:blipFill rotWithShape="1">
                <a:blip r:embed="rId3"/>
                <a:stretch>
                  <a:fillRect t="-5660"/>
                </a:stretch>
              </a:blipFill>
            </p:spPr>
            <p:txBody>
              <a:bodyPr/>
              <a:lstStyle/>
              <a:p>
                <a:r>
                  <a:rPr lang="en-US">
                    <a:noFill/>
                  </a:rPr>
                  <a:t> </a:t>
                </a:r>
              </a:p>
            </p:txBody>
          </p:sp>
        </mc:Fallback>
      </mc:AlternateContent>
      <p:sp>
        <p:nvSpPr>
          <p:cNvPr id="5" name="Rectangle 4"/>
          <p:cNvSpPr/>
          <p:nvPr/>
        </p:nvSpPr>
        <p:spPr>
          <a:xfrm>
            <a:off x="4234876" y="568698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0045" y="2593682"/>
            <a:ext cx="2951370" cy="2656235"/>
          </a:xfrm>
          <a:prstGeom prst="rect">
            <a:avLst/>
          </a:prstGeom>
        </p:spPr>
      </p:pic>
    </p:spTree>
    <p:extLst>
      <p:ext uri="{BB962C8B-B14F-4D97-AF65-F5344CB8AC3E}">
        <p14:creationId xmlns:p14="http://schemas.microsoft.com/office/powerpoint/2010/main" val="219856485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Classify the triangle by its angles and sides. </a:t>
            </a:r>
            <a:endParaRPr lang="en-US" sz="22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Right Isosceles</a:t>
            </a:r>
            <a:endParaRPr lang="en-US" dirty="0">
              <a:solidFill>
                <a:schemeClr val="accent1">
                  <a:lumMod val="50000"/>
                </a:schemeClr>
              </a:solidFill>
            </a:endParaRPr>
          </a:p>
        </p:txBody>
      </p:sp>
      <p:sp>
        <p:nvSpPr>
          <p:cNvPr id="5" name="Rectangle 4"/>
          <p:cNvSpPr/>
          <p:nvPr/>
        </p:nvSpPr>
        <p:spPr>
          <a:xfrm>
            <a:off x="4476455" y="568698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3861" y="1956868"/>
            <a:ext cx="3525801" cy="3406954"/>
          </a:xfrm>
          <a:prstGeom prst="rect">
            <a:avLst/>
          </a:prstGeom>
        </p:spPr>
      </p:pic>
    </p:spTree>
    <p:extLst>
      <p:ext uri="{BB962C8B-B14F-4D97-AF65-F5344CB8AC3E}">
        <p14:creationId xmlns:p14="http://schemas.microsoft.com/office/powerpoint/2010/main" val="227769499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What type of angle is shown below? </a:t>
            </a:r>
            <a:endParaRPr lang="en-US" sz="22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Obtuse</a:t>
            </a:r>
            <a:endParaRPr lang="en-US" dirty="0">
              <a:solidFill>
                <a:schemeClr val="accent1">
                  <a:lumMod val="50000"/>
                </a:schemeClr>
              </a:solidFill>
            </a:endParaRPr>
          </a:p>
        </p:txBody>
      </p:sp>
      <p:sp>
        <p:nvSpPr>
          <p:cNvPr id="5" name="Rectangle 4"/>
          <p:cNvSpPr/>
          <p:nvPr/>
        </p:nvSpPr>
        <p:spPr>
          <a:xfrm>
            <a:off x="4234876" y="568698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6485" y="2333624"/>
            <a:ext cx="4637504" cy="2308714"/>
          </a:xfrm>
          <a:prstGeom prst="rect">
            <a:avLst/>
          </a:prstGeom>
        </p:spPr>
      </p:pic>
    </p:spTree>
    <p:extLst>
      <p:ext uri="{BB962C8B-B14F-4D97-AF65-F5344CB8AC3E}">
        <p14:creationId xmlns:p14="http://schemas.microsoft.com/office/powerpoint/2010/main" val="238185093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What is the cross section of the cylinder below? </a:t>
            </a:r>
            <a:endParaRPr lang="en-US" sz="2200" dirty="0" smtClean="0">
              <a:solidFill>
                <a:schemeClr val="accent1">
                  <a:lumMod val="50000"/>
                </a:schemeClr>
              </a:solidFill>
            </a:endParaRPr>
          </a:p>
        </p:txBody>
      </p:sp>
      <p:sp>
        <p:nvSpPr>
          <p:cNvPr id="4" name="TextBox 3"/>
          <p:cNvSpPr txBox="1"/>
          <p:nvPr/>
        </p:nvSpPr>
        <p:spPr>
          <a:xfrm>
            <a:off x="4167051" y="5363822"/>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Rectangle</a:t>
            </a:r>
            <a:endParaRPr lang="en-US" dirty="0">
              <a:solidFill>
                <a:schemeClr val="accent1">
                  <a:lumMod val="50000"/>
                </a:schemeClr>
              </a:solidFill>
            </a:endParaRPr>
          </a:p>
        </p:txBody>
      </p:sp>
      <p:sp>
        <p:nvSpPr>
          <p:cNvPr id="5" name="Rectangle 4"/>
          <p:cNvSpPr/>
          <p:nvPr/>
        </p:nvSpPr>
        <p:spPr>
          <a:xfrm>
            <a:off x="4234876" y="568698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2340" y="2312677"/>
            <a:ext cx="2866227" cy="3051145"/>
          </a:xfrm>
          <a:prstGeom prst="rect">
            <a:avLst/>
          </a:prstGeom>
        </p:spPr>
      </p:pic>
    </p:spTree>
    <p:extLst>
      <p:ext uri="{BB962C8B-B14F-4D97-AF65-F5344CB8AC3E}">
        <p14:creationId xmlns:p14="http://schemas.microsoft.com/office/powerpoint/2010/main" val="17183452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7</a:t>
            </a:r>
            <a:r>
              <a:rPr lang="en-US" dirty="0" smtClean="0"/>
              <a:t>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4000" dirty="0" smtClean="0">
                <a:solidFill>
                  <a:schemeClr val="accent1">
                    <a:lumMod val="50000"/>
                  </a:schemeClr>
                </a:solidFill>
              </a:rPr>
              <a:t>Angles C and E are supplementary. If m&lt;C=118, what is the measure of angles E? </a:t>
            </a:r>
            <a:endParaRPr lang="en-US" sz="2200" dirty="0" smtClean="0">
              <a:solidFill>
                <a:schemeClr val="accent1">
                  <a:lumMod val="50000"/>
                </a:schemeClr>
              </a:solidFill>
            </a:endParaRP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m&gt;E=62</a:t>
            </a:r>
            <a:endParaRPr lang="en-US" dirty="0">
              <a:solidFill>
                <a:schemeClr val="accent1">
                  <a:lumMod val="50000"/>
                </a:schemeClr>
              </a:solidFill>
            </a:endParaRPr>
          </a:p>
        </p:txBody>
      </p:sp>
      <p:sp>
        <p:nvSpPr>
          <p:cNvPr id="6" name="Oval 5"/>
          <p:cNvSpPr/>
          <p:nvPr/>
        </p:nvSpPr>
        <p:spPr>
          <a:xfrm>
            <a:off x="3669323" y="1957754"/>
            <a:ext cx="105508" cy="11723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p:cNvSpPr/>
          <p:nvPr/>
        </p:nvSpPr>
        <p:spPr>
          <a:xfrm>
            <a:off x="6037385" y="5666995"/>
            <a:ext cx="105508" cy="11723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4302703" y="5647004"/>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2966256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8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600" dirty="0" smtClean="0">
                <a:solidFill>
                  <a:schemeClr val="accent1">
                    <a:lumMod val="50000"/>
                  </a:schemeClr>
                </a:solidFill>
              </a:rPr>
              <a:t>If </a:t>
            </a:r>
            <a:r>
              <a:rPr lang="en-US" sz="3600" dirty="0">
                <a:solidFill>
                  <a:schemeClr val="accent1">
                    <a:lumMod val="50000"/>
                  </a:schemeClr>
                </a:solidFill>
              </a:rPr>
              <a:t>M</a:t>
            </a:r>
            <a:r>
              <a:rPr lang="en-US" sz="3600" dirty="0" smtClean="0">
                <a:solidFill>
                  <a:schemeClr val="accent1">
                    <a:lumMod val="50000"/>
                  </a:schemeClr>
                </a:solidFill>
              </a:rPr>
              <a:t>ichelle rollerblades around a circular track with a radius of 11 meters, how far does she skate? Use 3.14 for Pi. Round to the nearest tenth.</a:t>
            </a: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69.1 meters</a:t>
            </a:r>
            <a:endParaRPr lang="en-US" dirty="0">
              <a:solidFill>
                <a:schemeClr val="accent1">
                  <a:lumMod val="50000"/>
                </a:schemeClr>
              </a:solidFill>
            </a:endParaRPr>
          </a:p>
        </p:txBody>
      </p:sp>
      <p:sp>
        <p:nvSpPr>
          <p:cNvPr id="5" name="Rectangle 4"/>
          <p:cNvSpPr/>
          <p:nvPr/>
        </p:nvSpPr>
        <p:spPr>
          <a:xfrm>
            <a:off x="4234876" y="5647004"/>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34688874"/>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8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600" dirty="0" smtClean="0">
                <a:solidFill>
                  <a:schemeClr val="accent1">
                    <a:lumMod val="50000"/>
                  </a:schemeClr>
                </a:solidFill>
              </a:rPr>
              <a:t>What is the area of the figure below? Use 3.14 for Pi. Round to the nearest tenth. </a:t>
            </a: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200.5 yards</a:t>
            </a:r>
            <a:endParaRPr lang="en-US" dirty="0">
              <a:solidFill>
                <a:schemeClr val="accent1">
                  <a:lumMod val="50000"/>
                </a:schemeClr>
              </a:solidFill>
            </a:endParaRPr>
          </a:p>
        </p:txBody>
      </p:sp>
      <p:sp>
        <p:nvSpPr>
          <p:cNvPr id="5" name="Rectangle 4"/>
          <p:cNvSpPr/>
          <p:nvPr/>
        </p:nvSpPr>
        <p:spPr>
          <a:xfrm>
            <a:off x="4234876" y="5666995"/>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882" y="2302473"/>
            <a:ext cx="2723605" cy="3041357"/>
          </a:xfrm>
          <a:prstGeom prst="rect">
            <a:avLst/>
          </a:prstGeom>
        </p:spPr>
      </p:pic>
    </p:spTree>
    <p:extLst>
      <p:ext uri="{BB962C8B-B14F-4D97-AF65-F5344CB8AC3E}">
        <p14:creationId xmlns:p14="http://schemas.microsoft.com/office/powerpoint/2010/main" val="3300160286"/>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8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600" dirty="0" smtClean="0">
                <a:solidFill>
                  <a:schemeClr val="accent1">
                    <a:lumMod val="50000"/>
                  </a:schemeClr>
                </a:solidFill>
              </a:rPr>
              <a:t>A small pizza at Angelo’s Pizzeria has a diameter of </a:t>
            </a:r>
            <a:r>
              <a:rPr lang="en-US" sz="3600" dirty="0" smtClean="0">
                <a:solidFill>
                  <a:schemeClr val="accent1">
                    <a:lumMod val="50000"/>
                  </a:schemeClr>
                </a:solidFill>
              </a:rPr>
              <a:t>3 </a:t>
            </a:r>
            <a:r>
              <a:rPr lang="en-US" sz="3600" dirty="0" smtClean="0">
                <a:solidFill>
                  <a:schemeClr val="accent1">
                    <a:lumMod val="50000"/>
                  </a:schemeClr>
                </a:solidFill>
              </a:rPr>
              <a:t>inches. What is the area of the pizza? Use 3.14 for Pi. Round to the nearest tenth. </a:t>
            </a: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7.1 inches</a:t>
            </a:r>
            <a:endParaRPr lang="en-US" dirty="0">
              <a:solidFill>
                <a:schemeClr val="accent1">
                  <a:lumMod val="50000"/>
                </a:schemeClr>
              </a:solidFill>
            </a:endParaRPr>
          </a:p>
        </p:txBody>
      </p:sp>
      <p:sp>
        <p:nvSpPr>
          <p:cNvPr id="5" name="Rectangle 4"/>
          <p:cNvSpPr/>
          <p:nvPr/>
        </p:nvSpPr>
        <p:spPr>
          <a:xfrm>
            <a:off x="4556848" y="5647004"/>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44763643"/>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600" dirty="0" smtClean="0">
                <a:solidFill>
                  <a:schemeClr val="accent1">
                    <a:lumMod val="50000"/>
                  </a:schemeClr>
                </a:solidFill>
              </a:rPr>
              <a:t>Stephanie has $291 in the bank. She withdraws $50, then she deposits$84 write an ADDITION expression to represent the situation, then find the sum. </a:t>
            </a:r>
          </a:p>
        </p:txBody>
      </p:sp>
      <p:sp>
        <p:nvSpPr>
          <p:cNvPr id="4" name="TextBox 3"/>
          <p:cNvSpPr txBox="1"/>
          <p:nvPr/>
        </p:nvSpPr>
        <p:spPr>
          <a:xfrm>
            <a:off x="4167051" y="5343830"/>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291 + (-50) + 	84= $325</a:t>
            </a:r>
            <a:endParaRPr lang="en-US" dirty="0">
              <a:solidFill>
                <a:schemeClr val="accent1">
                  <a:lumMod val="50000"/>
                </a:schemeClr>
              </a:solidFill>
            </a:endParaRPr>
          </a:p>
        </p:txBody>
      </p:sp>
      <p:sp>
        <p:nvSpPr>
          <p:cNvPr id="5" name="Rectangle 4"/>
          <p:cNvSpPr/>
          <p:nvPr/>
        </p:nvSpPr>
        <p:spPr>
          <a:xfrm>
            <a:off x="4234876" y="5698078"/>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28310657"/>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Find the slope between these two points. </a:t>
            </a:r>
            <a:endParaRPr lang="en-US" sz="3200" dirty="0">
              <a:solidFill>
                <a:schemeClr val="accent1">
                  <a:lumMod val="50000"/>
                </a:schemeClr>
              </a:solidFill>
            </a:endParaRPr>
          </a:p>
        </p:txBody>
      </p:sp>
      <p:sp>
        <p:nvSpPr>
          <p:cNvPr id="4" name="TextBox 3"/>
          <p:cNvSpPr txBox="1"/>
          <p:nvPr/>
        </p:nvSpPr>
        <p:spPr>
          <a:xfrm>
            <a:off x="4402183" y="5251269"/>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2</a:t>
            </a:r>
            <a:endParaRPr lang="en-US" dirty="0">
              <a:solidFill>
                <a:schemeClr val="accent1">
                  <a:lumMod val="50000"/>
                </a:schemeClr>
              </a:solidFill>
            </a:endParaRPr>
          </a:p>
        </p:txBody>
      </p:sp>
      <p:sp>
        <p:nvSpPr>
          <p:cNvPr id="5" name="Rectangle 4"/>
          <p:cNvSpPr/>
          <p:nvPr/>
        </p:nvSpPr>
        <p:spPr>
          <a:xfrm>
            <a:off x="4825444" y="557370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171" y="1930400"/>
            <a:ext cx="4120143" cy="4392023"/>
          </a:xfrm>
          <a:prstGeom prst="rect">
            <a:avLst/>
          </a:prstGeom>
        </p:spPr>
      </p:pic>
      <p:sp>
        <p:nvSpPr>
          <p:cNvPr id="7" name="Oval 6"/>
          <p:cNvSpPr/>
          <p:nvPr/>
        </p:nvSpPr>
        <p:spPr>
          <a:xfrm>
            <a:off x="2455817" y="3997234"/>
            <a:ext cx="195943" cy="222069"/>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9" name="Oval 8"/>
          <p:cNvSpPr/>
          <p:nvPr/>
        </p:nvSpPr>
        <p:spPr>
          <a:xfrm>
            <a:off x="3365863" y="2056139"/>
            <a:ext cx="195943" cy="222069"/>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flipH="1">
            <a:off x="1582782" y="1993269"/>
            <a:ext cx="1942011" cy="4266284"/>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5657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4"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Solve: -24 + 13=</a:t>
            </a: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-11</a:t>
            </a:r>
            <a:endParaRPr lang="en-US" dirty="0">
              <a:solidFill>
                <a:schemeClr val="accent1">
                  <a:lumMod val="50000"/>
                </a:schemeClr>
              </a:solidFill>
            </a:endParaRPr>
          </a:p>
        </p:txBody>
      </p:sp>
      <p:sp>
        <p:nvSpPr>
          <p:cNvPr id="5" name="Rectangle 4"/>
          <p:cNvSpPr/>
          <p:nvPr/>
        </p:nvSpPr>
        <p:spPr>
          <a:xfrm>
            <a:off x="4302703" y="5698077"/>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27339822"/>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 What is the product of the expression?</a:t>
            </a:r>
          </a:p>
          <a:p>
            <a:endParaRPr lang="en-US" sz="3600" dirty="0">
              <a:solidFill>
                <a:schemeClr val="accent1">
                  <a:lumMod val="50000"/>
                </a:schemeClr>
              </a:solidFill>
            </a:endParaRPr>
          </a:p>
          <a:p>
            <a:pPr lvl="4"/>
            <a:r>
              <a:rPr lang="en-US" sz="3000" dirty="0" smtClean="0">
                <a:solidFill>
                  <a:schemeClr val="accent1">
                    <a:lumMod val="50000"/>
                  </a:schemeClr>
                </a:solidFill>
              </a:rPr>
              <a:t>-8(4)</a:t>
            </a: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-32</a:t>
            </a:r>
            <a:endParaRPr lang="en-US" dirty="0">
              <a:solidFill>
                <a:schemeClr val="accent1">
                  <a:lumMod val="50000"/>
                </a:schemeClr>
              </a:solidFill>
            </a:endParaRPr>
          </a:p>
        </p:txBody>
      </p:sp>
      <p:sp>
        <p:nvSpPr>
          <p:cNvPr id="5" name="Rectangle 4"/>
          <p:cNvSpPr/>
          <p:nvPr/>
        </p:nvSpPr>
        <p:spPr>
          <a:xfrm>
            <a:off x="4234876" y="5647004"/>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85067645"/>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375"/>
                            </p:stCondLst>
                            <p:childTnLst>
                              <p:par>
                                <p:cTn id="12" presetID="6" presetClass="entr" presetSubtype="16"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xit" presetSubtype="0" fill="hold" grpId="0" nodeType="clickEffect">
                                  <p:stCondLst>
                                    <p:cond delay="0"/>
                                  </p:stCondLst>
                                  <p:childTnLst>
                                    <p:anim calcmode="lin" valueType="num">
                                      <p:cBhvr>
                                        <p:cTn id="18" dur="1000"/>
                                        <p:tgtEl>
                                          <p:spTgt spid="5"/>
                                        </p:tgtEl>
                                        <p:attrNameLst>
                                          <p:attrName>ppt_w</p:attrName>
                                        </p:attrNameLst>
                                      </p:cBhvr>
                                      <p:tavLst>
                                        <p:tav tm="0">
                                          <p:val>
                                            <p:strVal val="ppt_w"/>
                                          </p:val>
                                        </p:tav>
                                        <p:tav tm="100000">
                                          <p:val>
                                            <p:fltVal val="0"/>
                                          </p:val>
                                        </p:tav>
                                      </p:tavLst>
                                    </p:anim>
                                    <p:anim calcmode="lin" valueType="num">
                                      <p:cBhvr>
                                        <p:cTn id="19" dur="1000"/>
                                        <p:tgtEl>
                                          <p:spTgt spid="5"/>
                                        </p:tgtEl>
                                        <p:attrNameLst>
                                          <p:attrName>ppt_h</p:attrName>
                                        </p:attrNameLst>
                                      </p:cBhvr>
                                      <p:tavLst>
                                        <p:tav tm="0">
                                          <p:val>
                                            <p:strVal val="ppt_h"/>
                                          </p:val>
                                        </p:tav>
                                        <p:tav tm="100000">
                                          <p:val>
                                            <p:fltVal val="0"/>
                                          </p:val>
                                        </p:tav>
                                      </p:tavLst>
                                    </p:anim>
                                    <p:anim calcmode="lin" valueType="num">
                                      <p:cBhvr>
                                        <p:cTn id="20"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1"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 Solve: -32 – 23=</a:t>
            </a:r>
          </a:p>
          <a:p>
            <a:pPr marL="0" indent="0">
              <a:buNone/>
            </a:pPr>
            <a:endParaRPr lang="en-US" sz="3600" dirty="0">
              <a:solidFill>
                <a:schemeClr val="accent1">
                  <a:lumMod val="50000"/>
                </a:schemeClr>
              </a:solidFill>
            </a:endParaRP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-55</a:t>
            </a:r>
            <a:endParaRPr lang="en-US" dirty="0">
              <a:solidFill>
                <a:schemeClr val="accent1">
                  <a:lumMod val="50000"/>
                </a:schemeClr>
              </a:solidFill>
            </a:endParaRPr>
          </a:p>
        </p:txBody>
      </p:sp>
      <p:sp>
        <p:nvSpPr>
          <p:cNvPr id="5" name="Rectangle 4"/>
          <p:cNvSpPr/>
          <p:nvPr/>
        </p:nvSpPr>
        <p:spPr>
          <a:xfrm>
            <a:off x="4234876" y="5701833"/>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880563"/>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 In a football game, </a:t>
            </a:r>
            <a:r>
              <a:rPr lang="en-US" sz="3600" dirty="0">
                <a:solidFill>
                  <a:schemeClr val="accent1">
                    <a:lumMod val="50000"/>
                  </a:schemeClr>
                </a:solidFill>
              </a:rPr>
              <a:t>L</a:t>
            </a:r>
            <a:r>
              <a:rPr lang="en-US" sz="3600" dirty="0" smtClean="0">
                <a:solidFill>
                  <a:schemeClr val="accent1">
                    <a:lumMod val="50000"/>
                  </a:schemeClr>
                </a:solidFill>
              </a:rPr>
              <a:t>andon gained 15 yards on his first carry. He was tackled for a loss of 8 yards on his second carry. Write and solve a subtraction expression to represent Landon’s net yardage after his first two plays.</a:t>
            </a:r>
          </a:p>
          <a:p>
            <a:pPr marL="0" indent="0">
              <a:buNone/>
            </a:pPr>
            <a:endParaRPr lang="en-US" sz="3600" dirty="0">
              <a:solidFill>
                <a:schemeClr val="accent1">
                  <a:lumMod val="50000"/>
                </a:schemeClr>
              </a:solidFill>
            </a:endParaRP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15-8=7 yards</a:t>
            </a:r>
            <a:endParaRPr lang="en-US" dirty="0">
              <a:solidFill>
                <a:schemeClr val="accent1">
                  <a:lumMod val="50000"/>
                </a:schemeClr>
              </a:solidFill>
            </a:endParaRPr>
          </a:p>
        </p:txBody>
      </p:sp>
      <p:sp>
        <p:nvSpPr>
          <p:cNvPr id="5" name="Rectangle 4"/>
          <p:cNvSpPr/>
          <p:nvPr/>
        </p:nvSpPr>
        <p:spPr>
          <a:xfrm>
            <a:off x="4234875" y="5686323"/>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91513123"/>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 In a football game, </a:t>
            </a:r>
            <a:r>
              <a:rPr lang="en-US" sz="3600" dirty="0">
                <a:solidFill>
                  <a:schemeClr val="accent1">
                    <a:lumMod val="50000"/>
                  </a:schemeClr>
                </a:solidFill>
              </a:rPr>
              <a:t>L</a:t>
            </a:r>
            <a:r>
              <a:rPr lang="en-US" sz="3600" dirty="0" smtClean="0">
                <a:solidFill>
                  <a:schemeClr val="accent1">
                    <a:lumMod val="50000"/>
                  </a:schemeClr>
                </a:solidFill>
              </a:rPr>
              <a:t>andon gained 15 yards on his first carry. He was tackled for a loss of 8 yards on his second carry. Write and solve a subtraction expression to represent Landon’s net yardage after his first two plays.</a:t>
            </a:r>
          </a:p>
          <a:p>
            <a:pPr marL="0" indent="0">
              <a:buNone/>
            </a:pPr>
            <a:endParaRPr lang="en-US" sz="3600" dirty="0">
              <a:solidFill>
                <a:schemeClr val="accent1">
                  <a:lumMod val="50000"/>
                </a:schemeClr>
              </a:solidFill>
            </a:endParaRPr>
          </a:p>
        </p:txBody>
      </p:sp>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15-8=7 yards</a:t>
            </a:r>
            <a:endParaRPr lang="en-US" dirty="0">
              <a:solidFill>
                <a:schemeClr val="accent1">
                  <a:lumMod val="50000"/>
                </a:schemeClr>
              </a:solidFill>
            </a:endParaRPr>
          </a:p>
        </p:txBody>
      </p:sp>
      <p:sp>
        <p:nvSpPr>
          <p:cNvPr id="5" name="Rectangle 4"/>
          <p:cNvSpPr/>
          <p:nvPr/>
        </p:nvSpPr>
        <p:spPr>
          <a:xfrm>
            <a:off x="4234875" y="5686323"/>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98456651"/>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a:t>
            </a:r>
            <a:r>
              <a:rPr lang="en-US" dirty="0" smtClean="0"/>
              <a:t>3 </a:t>
            </a:r>
            <a:r>
              <a:rPr lang="en-US" dirty="0"/>
              <a:t>Review!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2165" y="1463057"/>
                <a:ext cx="8596668" cy="3880773"/>
              </a:xfrm>
            </p:spPr>
            <p:txBody>
              <a:bodyPr>
                <a:normAutofit/>
              </a:bodyPr>
              <a:lstStyle/>
              <a:p>
                <a:r>
                  <a:rPr lang="en-US" sz="3600" dirty="0" smtClean="0">
                    <a:solidFill>
                      <a:schemeClr val="accent1">
                        <a:lumMod val="50000"/>
                      </a:schemeClr>
                    </a:solidFill>
                  </a:rPr>
                  <a:t>Solve: </a:t>
                </a:r>
                <a14:m>
                  <m:oMath xmlns:m="http://schemas.openxmlformats.org/officeDocument/2006/math">
                    <m:d>
                      <m:dPr>
                        <m:begChr m:val="|"/>
                        <m:endChr m:val="|"/>
                        <m:ctrlPr>
                          <a:rPr lang="en-US" sz="3600" i="1" smtClean="0">
                            <a:solidFill>
                              <a:schemeClr val="accent1">
                                <a:lumMod val="50000"/>
                              </a:schemeClr>
                            </a:solidFill>
                            <a:latin typeface="Cambria Math" panose="02040503050406030204" pitchFamily="18" charset="0"/>
                          </a:rPr>
                        </m:ctrlPr>
                      </m:dPr>
                      <m:e>
                        <m:r>
                          <a:rPr lang="en-US" sz="3600" b="0" i="1" smtClean="0">
                            <a:solidFill>
                              <a:schemeClr val="accent1">
                                <a:lumMod val="50000"/>
                              </a:schemeClr>
                            </a:solidFill>
                            <a:latin typeface="Cambria Math"/>
                          </a:rPr>
                          <m:t>12</m:t>
                        </m:r>
                      </m:e>
                    </m:d>
                    <m:r>
                      <a:rPr lang="en-US" sz="3600" b="0" i="1" smtClean="0">
                        <a:solidFill>
                          <a:schemeClr val="accent1">
                            <a:lumMod val="50000"/>
                          </a:schemeClr>
                        </a:solidFill>
                        <a:latin typeface="Cambria Math"/>
                      </a:rPr>
                      <m:t>+ </m:t>
                    </m:r>
                    <m:d>
                      <m:dPr>
                        <m:begChr m:val="|"/>
                        <m:endChr m:val="|"/>
                        <m:ctrlPr>
                          <a:rPr lang="en-US" sz="3600" b="0" i="1" smtClean="0">
                            <a:solidFill>
                              <a:schemeClr val="accent1">
                                <a:lumMod val="50000"/>
                              </a:schemeClr>
                            </a:solidFill>
                            <a:latin typeface="Cambria Math" panose="02040503050406030204" pitchFamily="18" charset="0"/>
                          </a:rPr>
                        </m:ctrlPr>
                      </m:dPr>
                      <m:e>
                        <m:r>
                          <a:rPr lang="en-US" sz="3600" b="0" i="1" smtClean="0">
                            <a:solidFill>
                              <a:schemeClr val="accent1">
                                <a:lumMod val="50000"/>
                              </a:schemeClr>
                            </a:solidFill>
                            <a:latin typeface="Cambria Math"/>
                          </a:rPr>
                          <m:t>−10</m:t>
                        </m:r>
                      </m:e>
                    </m:d>
                  </m:oMath>
                </a14:m>
                <a:endParaRPr lang="en-US" sz="3600" dirty="0" smtClean="0">
                  <a:solidFill>
                    <a:schemeClr val="accent1">
                      <a:lumMod val="50000"/>
                    </a:schemeClr>
                  </a:solidFill>
                </a:endParaRPr>
              </a:p>
              <a:p>
                <a:pPr marL="0" indent="0">
                  <a:buNone/>
                </a:pPr>
                <a:endParaRPr lang="en-US" sz="3600" dirty="0">
                  <a:solidFill>
                    <a:schemeClr val="accent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2165" y="1463057"/>
                <a:ext cx="8596668" cy="3880773"/>
              </a:xfrm>
              <a:blipFill rotWithShape="1">
                <a:blip r:embed="rId3"/>
                <a:stretch>
                  <a:fillRect l="-1347" t="-2198"/>
                </a:stretch>
              </a:blipFill>
            </p:spPr>
            <p:txBody>
              <a:bodyPr/>
              <a:lstStyle/>
              <a:p>
                <a:r>
                  <a:rPr lang="en-US">
                    <a:noFill/>
                  </a:rPr>
                  <a:t> </a:t>
                </a:r>
              </a:p>
            </p:txBody>
          </p:sp>
        </mc:Fallback>
      </mc:AlternateContent>
      <p:sp>
        <p:nvSpPr>
          <p:cNvPr id="4" name="TextBox 3"/>
          <p:cNvSpPr txBox="1"/>
          <p:nvPr/>
        </p:nvSpPr>
        <p:spPr>
          <a:xfrm>
            <a:off x="4167051" y="5343830"/>
            <a:ext cx="2756263" cy="646331"/>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r>
              <a:rPr lang="en-US" dirty="0" smtClean="0">
                <a:solidFill>
                  <a:schemeClr val="accent1">
                    <a:lumMod val="50000"/>
                  </a:schemeClr>
                </a:solidFill>
              </a:rPr>
              <a:t>	22</a:t>
            </a:r>
            <a:endParaRPr lang="en-US" dirty="0">
              <a:solidFill>
                <a:schemeClr val="accent1">
                  <a:lumMod val="50000"/>
                </a:schemeClr>
              </a:solidFill>
            </a:endParaRPr>
          </a:p>
        </p:txBody>
      </p:sp>
      <p:sp>
        <p:nvSpPr>
          <p:cNvPr id="5" name="Rectangle 4"/>
          <p:cNvSpPr/>
          <p:nvPr/>
        </p:nvSpPr>
        <p:spPr>
          <a:xfrm>
            <a:off x="4234876" y="5647004"/>
            <a:ext cx="2620611" cy="6863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99100710"/>
      </p:ext>
    </p:extLst>
  </p:cSld>
  <p:clrMapOvr>
    <a:masterClrMapping/>
  </p:clrMapOvr>
  <mc:AlternateContent xmlns:mc="http://schemas.openxmlformats.org/markup-compatibility/2006" xmlns:p14="http://schemas.microsoft.com/office/powerpoint/2010/main">
    <mc:Choice Requires="p14">
      <p:transition spd="slow" p14:dur="1200">
        <p14:flip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Megan surveyed a random sample of 40 students at her school and found that 31 of them ride the bus to school each day. If there are 320 students at Megan’s school, about how many of them ride the bus to school each day?  </a:t>
            </a:r>
            <a:endParaRPr lang="en-US" sz="3200" dirty="0">
              <a:solidFill>
                <a:schemeClr val="accent1">
                  <a:lumMod val="50000"/>
                </a:schemeClr>
              </a:solidFill>
            </a:endParaRPr>
          </a:p>
        </p:txBody>
      </p:sp>
      <p:sp>
        <p:nvSpPr>
          <p:cNvPr id="4" name="TextBox 3"/>
          <p:cNvSpPr txBox="1"/>
          <p:nvPr/>
        </p:nvSpPr>
        <p:spPr>
          <a:xfrm>
            <a:off x="4402183" y="5251269"/>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248 students</a:t>
            </a:r>
            <a:endParaRPr lang="en-US" dirty="0">
              <a:solidFill>
                <a:schemeClr val="accent1">
                  <a:lumMod val="50000"/>
                </a:schemeClr>
              </a:solidFill>
            </a:endParaRPr>
          </a:p>
        </p:txBody>
      </p:sp>
      <p:sp>
        <p:nvSpPr>
          <p:cNvPr id="5" name="Rectangle 4"/>
          <p:cNvSpPr/>
          <p:nvPr/>
        </p:nvSpPr>
        <p:spPr>
          <a:xfrm>
            <a:off x="4519748" y="557072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401521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What is the constant rate of change of the ordered pairs?</a:t>
            </a:r>
            <a:endParaRPr lang="en-US" sz="3200" dirty="0">
              <a:solidFill>
                <a:schemeClr val="accent1">
                  <a:lumMod val="50000"/>
                </a:schemeClr>
              </a:solidFill>
            </a:endParaRPr>
          </a:p>
        </p:txBody>
      </p:sp>
      <p:sp>
        <p:nvSpPr>
          <p:cNvPr id="4" name="TextBox 3"/>
          <p:cNvSpPr txBox="1"/>
          <p:nvPr/>
        </p:nvSpPr>
        <p:spPr>
          <a:xfrm>
            <a:off x="4284617" y="5396619"/>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3</a:t>
            </a:r>
            <a:endParaRPr lang="en-US" dirty="0">
              <a:solidFill>
                <a:schemeClr val="accent1">
                  <a:lumMod val="50000"/>
                </a:schemeClr>
              </a:solidFill>
            </a:endParaRPr>
          </a:p>
        </p:txBody>
      </p:sp>
      <p:sp>
        <p:nvSpPr>
          <p:cNvPr id="5" name="Rectangle 4"/>
          <p:cNvSpPr/>
          <p:nvPr/>
        </p:nvSpPr>
        <p:spPr>
          <a:xfrm>
            <a:off x="4402182" y="5719058"/>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92588315"/>
              </p:ext>
            </p:extLst>
          </p:nvPr>
        </p:nvGraphicFramePr>
        <p:xfrm>
          <a:off x="911668" y="2317860"/>
          <a:ext cx="8128000" cy="2895600"/>
        </p:xfrm>
        <a:graphic>
          <a:graphicData uri="http://schemas.openxmlformats.org/drawingml/2006/table">
            <a:tbl>
              <a:tblPr firstRow="1" bandRow="1">
                <a:tableStyleId>{5C22544A-7EE6-4342-B048-85BDC9FD1C3A}</a:tableStyleId>
              </a:tblPr>
              <a:tblGrid>
                <a:gridCol w="4068354"/>
                <a:gridCol w="4059646"/>
              </a:tblGrid>
              <a:tr h="549012">
                <a:tc>
                  <a:txBody>
                    <a:bodyPr/>
                    <a:lstStyle/>
                    <a:p>
                      <a:pPr algn="ctr"/>
                      <a:r>
                        <a:rPr lang="en-US" sz="3200" b="0" dirty="0" smtClean="0"/>
                        <a:t>X</a:t>
                      </a:r>
                      <a:endParaRPr lang="en-US" sz="3200" b="0" dirty="0"/>
                    </a:p>
                  </a:txBody>
                  <a:tcPr/>
                </a:tc>
                <a:tc>
                  <a:txBody>
                    <a:bodyPr/>
                    <a:lstStyle/>
                    <a:p>
                      <a:pPr algn="ctr"/>
                      <a:r>
                        <a:rPr lang="en-US" sz="3200" b="0" dirty="0" smtClean="0"/>
                        <a:t>Y</a:t>
                      </a:r>
                      <a:endParaRPr lang="en-US" sz="3200" b="0" dirty="0"/>
                    </a:p>
                  </a:txBody>
                  <a:tcPr/>
                </a:tc>
              </a:tr>
              <a:tr h="556637">
                <a:tc>
                  <a:txBody>
                    <a:bodyPr/>
                    <a:lstStyle/>
                    <a:p>
                      <a:pPr algn="ctr"/>
                      <a:r>
                        <a:rPr lang="en-US" sz="3200" b="0" dirty="0" smtClean="0"/>
                        <a:t>4</a:t>
                      </a:r>
                      <a:endParaRPr lang="en-US" sz="3200" b="0" dirty="0"/>
                    </a:p>
                  </a:txBody>
                  <a:tcPr/>
                </a:tc>
                <a:tc>
                  <a:txBody>
                    <a:bodyPr/>
                    <a:lstStyle/>
                    <a:p>
                      <a:pPr algn="ctr"/>
                      <a:r>
                        <a:rPr lang="en-US" sz="3200" b="0" dirty="0" smtClean="0"/>
                        <a:t>12</a:t>
                      </a:r>
                      <a:endParaRPr lang="en-US" sz="3200" b="0" dirty="0"/>
                    </a:p>
                  </a:txBody>
                  <a:tcPr/>
                </a:tc>
              </a:tr>
              <a:tr h="556637">
                <a:tc>
                  <a:txBody>
                    <a:bodyPr/>
                    <a:lstStyle/>
                    <a:p>
                      <a:pPr algn="ctr"/>
                      <a:r>
                        <a:rPr lang="en-US" sz="3200" b="0" dirty="0" smtClean="0"/>
                        <a:t>8</a:t>
                      </a:r>
                      <a:endParaRPr lang="en-US" sz="3200" b="0" dirty="0"/>
                    </a:p>
                  </a:txBody>
                  <a:tcPr/>
                </a:tc>
                <a:tc>
                  <a:txBody>
                    <a:bodyPr/>
                    <a:lstStyle/>
                    <a:p>
                      <a:pPr algn="ctr"/>
                      <a:r>
                        <a:rPr lang="en-US" sz="3200" b="0" dirty="0" smtClean="0"/>
                        <a:t>24</a:t>
                      </a:r>
                      <a:endParaRPr lang="en-US" sz="3200" b="0" dirty="0"/>
                    </a:p>
                  </a:txBody>
                  <a:tcPr/>
                </a:tc>
              </a:tr>
              <a:tr h="556637">
                <a:tc>
                  <a:txBody>
                    <a:bodyPr/>
                    <a:lstStyle/>
                    <a:p>
                      <a:pPr algn="ctr"/>
                      <a:r>
                        <a:rPr lang="en-US" sz="3200" b="0" dirty="0" smtClean="0"/>
                        <a:t>12</a:t>
                      </a:r>
                      <a:endParaRPr lang="en-US" sz="3200" b="0" dirty="0"/>
                    </a:p>
                  </a:txBody>
                  <a:tcPr/>
                </a:tc>
                <a:tc>
                  <a:txBody>
                    <a:bodyPr/>
                    <a:lstStyle/>
                    <a:p>
                      <a:pPr algn="ctr"/>
                      <a:r>
                        <a:rPr lang="en-US" sz="3200" b="0" dirty="0" smtClean="0"/>
                        <a:t>36</a:t>
                      </a:r>
                      <a:endParaRPr lang="en-US" sz="3200" b="0" dirty="0"/>
                    </a:p>
                  </a:txBody>
                  <a:tcPr/>
                </a:tc>
              </a:tr>
              <a:tr h="556637">
                <a:tc>
                  <a:txBody>
                    <a:bodyPr/>
                    <a:lstStyle/>
                    <a:p>
                      <a:pPr algn="ctr"/>
                      <a:r>
                        <a:rPr lang="en-US" sz="3200" b="0" dirty="0" smtClean="0"/>
                        <a:t>16</a:t>
                      </a:r>
                      <a:endParaRPr lang="en-US" sz="3200" b="0" dirty="0"/>
                    </a:p>
                  </a:txBody>
                  <a:tcPr/>
                </a:tc>
                <a:tc>
                  <a:txBody>
                    <a:bodyPr/>
                    <a:lstStyle/>
                    <a:p>
                      <a:pPr algn="ctr"/>
                      <a:r>
                        <a:rPr lang="en-US" sz="3200" b="0" dirty="0" smtClean="0"/>
                        <a:t>48</a:t>
                      </a:r>
                      <a:endParaRPr lang="en-US" sz="3200" b="0" dirty="0"/>
                    </a:p>
                  </a:txBody>
                  <a:tcPr/>
                </a:tc>
              </a:tr>
            </a:tbl>
          </a:graphicData>
        </a:graphic>
      </p:graphicFrame>
    </p:spTree>
    <p:extLst>
      <p:ext uri="{BB962C8B-B14F-4D97-AF65-F5344CB8AC3E}">
        <p14:creationId xmlns:p14="http://schemas.microsoft.com/office/powerpoint/2010/main" val="1767324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The table shows the number of yards jogged by Kaylee each minute. If the pattern continues, how many yards will Kaylee jog after 10 minutes. </a:t>
            </a:r>
            <a:endParaRPr lang="en-US" sz="3200" dirty="0">
              <a:solidFill>
                <a:schemeClr val="accent1">
                  <a:lumMod val="50000"/>
                </a:schemeClr>
              </a:solidFill>
            </a:endParaRPr>
          </a:p>
        </p:txBody>
      </p:sp>
      <p:sp>
        <p:nvSpPr>
          <p:cNvPr id="4" name="TextBox 3"/>
          <p:cNvSpPr txBox="1"/>
          <p:nvPr/>
        </p:nvSpPr>
        <p:spPr>
          <a:xfrm>
            <a:off x="4284617" y="5396619"/>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750 Yards</a:t>
            </a:r>
            <a:endParaRPr lang="en-US" dirty="0">
              <a:solidFill>
                <a:schemeClr val="accent1">
                  <a:lumMod val="50000"/>
                </a:schemeClr>
              </a:solidFill>
            </a:endParaRPr>
          </a:p>
        </p:txBody>
      </p:sp>
      <p:sp>
        <p:nvSpPr>
          <p:cNvPr id="5" name="Rectangle 4"/>
          <p:cNvSpPr/>
          <p:nvPr/>
        </p:nvSpPr>
        <p:spPr>
          <a:xfrm>
            <a:off x="4402182" y="5769189"/>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05359890"/>
              </p:ext>
            </p:extLst>
          </p:nvPr>
        </p:nvGraphicFramePr>
        <p:xfrm>
          <a:off x="911668" y="3332799"/>
          <a:ext cx="8128000" cy="14833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Time (Min)</a:t>
                      </a:r>
                      <a:endParaRPr lang="en-US" dirty="0"/>
                    </a:p>
                  </a:txBody>
                  <a:tcPr/>
                </a:tc>
                <a:tc>
                  <a:txBody>
                    <a:bodyPr/>
                    <a:lstStyle/>
                    <a:p>
                      <a:r>
                        <a:rPr lang="en-US" dirty="0" smtClean="0"/>
                        <a:t>Distance (</a:t>
                      </a:r>
                      <a:r>
                        <a:rPr lang="en-US" dirty="0" err="1" smtClean="0"/>
                        <a:t>Yd</a:t>
                      </a:r>
                      <a:r>
                        <a:rPr lang="en-US" dirty="0" smtClean="0"/>
                        <a:t>)</a:t>
                      </a:r>
                      <a:endParaRPr lang="en-US" dirty="0"/>
                    </a:p>
                  </a:txBody>
                  <a:tcPr/>
                </a:tc>
              </a:tr>
              <a:tr h="370840">
                <a:tc>
                  <a:txBody>
                    <a:bodyPr/>
                    <a:lstStyle/>
                    <a:p>
                      <a:r>
                        <a:rPr lang="en-US" dirty="0" smtClean="0"/>
                        <a:t>1</a:t>
                      </a:r>
                      <a:endParaRPr lang="en-US" dirty="0"/>
                    </a:p>
                  </a:txBody>
                  <a:tcPr/>
                </a:tc>
                <a:tc>
                  <a:txBody>
                    <a:bodyPr/>
                    <a:lstStyle/>
                    <a:p>
                      <a:r>
                        <a:rPr lang="en-US" dirty="0" smtClean="0"/>
                        <a:t>75</a:t>
                      </a:r>
                      <a:endParaRPr lang="en-US" dirty="0"/>
                    </a:p>
                  </a:txBody>
                  <a:tcPr/>
                </a:tc>
              </a:tr>
              <a:tr h="370840">
                <a:tc>
                  <a:txBody>
                    <a:bodyPr/>
                    <a:lstStyle/>
                    <a:p>
                      <a:r>
                        <a:rPr lang="en-US" dirty="0" smtClean="0"/>
                        <a:t>2</a:t>
                      </a:r>
                      <a:endParaRPr lang="en-US" dirty="0"/>
                    </a:p>
                  </a:txBody>
                  <a:tcPr/>
                </a:tc>
                <a:tc>
                  <a:txBody>
                    <a:bodyPr/>
                    <a:lstStyle/>
                    <a:p>
                      <a:r>
                        <a:rPr lang="en-US" dirty="0" smtClean="0"/>
                        <a:t>150</a:t>
                      </a:r>
                      <a:endParaRPr lang="en-US" dirty="0"/>
                    </a:p>
                  </a:txBody>
                  <a:tcPr/>
                </a:tc>
              </a:tr>
              <a:tr h="370840">
                <a:tc>
                  <a:txBody>
                    <a:bodyPr/>
                    <a:lstStyle/>
                    <a:p>
                      <a:r>
                        <a:rPr lang="en-US" dirty="0" smtClean="0"/>
                        <a:t>3</a:t>
                      </a:r>
                      <a:endParaRPr lang="en-US" dirty="0"/>
                    </a:p>
                  </a:txBody>
                  <a:tcPr/>
                </a:tc>
                <a:tc>
                  <a:txBody>
                    <a:bodyPr/>
                    <a:lstStyle/>
                    <a:p>
                      <a:r>
                        <a:rPr lang="en-US" dirty="0" smtClean="0"/>
                        <a:t>225</a:t>
                      </a:r>
                      <a:endParaRPr lang="en-US" dirty="0"/>
                    </a:p>
                  </a:txBody>
                  <a:tcPr/>
                </a:tc>
              </a:tr>
            </a:tbl>
          </a:graphicData>
        </a:graphic>
      </p:graphicFrame>
    </p:spTree>
    <p:extLst>
      <p:ext uri="{BB962C8B-B14F-4D97-AF65-F5344CB8AC3E}">
        <p14:creationId xmlns:p14="http://schemas.microsoft.com/office/powerpoint/2010/main" val="1141377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5339"/>
            <a:ext cx="8596668" cy="1320800"/>
          </a:xfrm>
        </p:spPr>
        <p:txBody>
          <a:bodyPr/>
          <a:lstStyle/>
          <a:p>
            <a:pPr algn="ctr"/>
            <a:r>
              <a:rPr lang="en-US" dirty="0"/>
              <a:t>Chapter 1 Review! </a:t>
            </a:r>
          </a:p>
        </p:txBody>
      </p:sp>
      <p:sp>
        <p:nvSpPr>
          <p:cNvPr id="3" name="Content Placeholder 2"/>
          <p:cNvSpPr>
            <a:spLocks noGrp="1"/>
          </p:cNvSpPr>
          <p:nvPr>
            <p:ph idx="1"/>
          </p:nvPr>
        </p:nvSpPr>
        <p:spPr>
          <a:xfrm>
            <a:off x="677334" y="1212647"/>
            <a:ext cx="8596668" cy="3880773"/>
          </a:xfrm>
        </p:spPr>
        <p:txBody>
          <a:bodyPr>
            <a:normAutofit/>
          </a:bodyPr>
          <a:lstStyle/>
          <a:p>
            <a:r>
              <a:rPr lang="en-US" sz="3200" dirty="0" smtClean="0">
                <a:solidFill>
                  <a:schemeClr val="accent1">
                    <a:lumMod val="50000"/>
                  </a:schemeClr>
                </a:solidFill>
              </a:rPr>
              <a:t>A Muffin recipe calls for 3 cups of flour and yields 12 muffins. If Natalie wants to make 48 muffins, how much flour will she need? </a:t>
            </a:r>
            <a:endParaRPr lang="en-US" sz="3200" dirty="0">
              <a:solidFill>
                <a:schemeClr val="accent1">
                  <a:lumMod val="50000"/>
                </a:schemeClr>
              </a:solidFill>
            </a:endParaRPr>
          </a:p>
        </p:txBody>
      </p:sp>
      <p:sp>
        <p:nvSpPr>
          <p:cNvPr id="4" name="TextBox 3"/>
          <p:cNvSpPr txBox="1"/>
          <p:nvPr/>
        </p:nvSpPr>
        <p:spPr>
          <a:xfrm>
            <a:off x="4284617" y="5399372"/>
            <a:ext cx="2756263" cy="923330"/>
          </a:xfrm>
          <a:prstGeom prst="rect">
            <a:avLst/>
          </a:prstGeom>
          <a:noFill/>
        </p:spPr>
        <p:txBody>
          <a:bodyPr wrap="square" rtlCol="0">
            <a:spAutoFit/>
          </a:bodyPr>
          <a:lstStyle/>
          <a:p>
            <a:r>
              <a:rPr lang="en-US" dirty="0" smtClean="0"/>
              <a:t>	</a:t>
            </a:r>
            <a:r>
              <a:rPr lang="en-US" dirty="0" smtClean="0">
                <a:solidFill>
                  <a:schemeClr val="accent1">
                    <a:lumMod val="50000"/>
                  </a:schemeClr>
                </a:solidFill>
              </a:rPr>
              <a:t>Answer:</a:t>
            </a:r>
          </a:p>
          <a:p>
            <a:endParaRPr lang="en-US" dirty="0">
              <a:solidFill>
                <a:schemeClr val="accent1">
                  <a:lumMod val="50000"/>
                </a:schemeClr>
              </a:solidFill>
            </a:endParaRPr>
          </a:p>
          <a:p>
            <a:r>
              <a:rPr lang="en-US" dirty="0" smtClean="0">
                <a:solidFill>
                  <a:schemeClr val="accent1">
                    <a:lumMod val="50000"/>
                  </a:schemeClr>
                </a:solidFill>
              </a:rPr>
              <a:t>	12 Cups</a:t>
            </a:r>
            <a:endParaRPr lang="en-US" dirty="0">
              <a:solidFill>
                <a:schemeClr val="accent1">
                  <a:lumMod val="50000"/>
                </a:schemeClr>
              </a:solidFill>
            </a:endParaRPr>
          </a:p>
        </p:txBody>
      </p:sp>
      <p:sp>
        <p:nvSpPr>
          <p:cNvPr id="5" name="Rectangle 4"/>
          <p:cNvSpPr/>
          <p:nvPr/>
        </p:nvSpPr>
        <p:spPr>
          <a:xfrm>
            <a:off x="4402182" y="5721811"/>
            <a:ext cx="2521132" cy="600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37803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par>
                          <p:cTn id="7" fill="hold">
                            <p:stCondLst>
                              <p:cond delay="375"/>
                            </p:stCondLst>
                            <p:childTnLst>
                              <p:par>
                                <p:cTn id="8" presetID="6" presetClass="entr" presetSubtype="1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xit" presetSubtype="0" fill="hold" grpId="0" nodeType="clickEffect">
                                  <p:stCondLst>
                                    <p:cond delay="0"/>
                                  </p:stCondLst>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868</TotalTime>
  <Words>1258</Words>
  <Application>Microsoft Office PowerPoint</Application>
  <PresentationFormat>Widescreen</PresentationFormat>
  <Paragraphs>279</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Cambria Math</vt:lpstr>
      <vt:lpstr>Trebuchet MS</vt:lpstr>
      <vt:lpstr>Wingdings 3</vt:lpstr>
      <vt:lpstr>Facet</vt:lpstr>
      <vt:lpstr>END OF THE YEAR TEST REVIEW!       </vt:lpstr>
      <vt:lpstr>How Many Questions Are On The Test?  </vt:lpstr>
      <vt:lpstr>Chapter 1 Review! </vt:lpstr>
      <vt:lpstr>Chapter 1 Review! </vt:lpstr>
      <vt:lpstr>Chapter 1 Review! </vt:lpstr>
      <vt:lpstr>Chapter 1 Review! </vt:lpstr>
      <vt:lpstr>Chapter 1 Review! </vt:lpstr>
      <vt:lpstr>Chapter 1 Review! </vt:lpstr>
      <vt:lpstr>Chapter 1 Review! </vt:lpstr>
      <vt:lpstr>Chapter 1 Review! </vt:lpstr>
      <vt:lpstr>Chapter 2 Review! </vt:lpstr>
      <vt:lpstr>Chapter 2 Review! </vt:lpstr>
      <vt:lpstr>Chapter 2 Review! </vt:lpstr>
      <vt:lpstr>Chapter 2 Review! </vt:lpstr>
      <vt:lpstr>Chapter 2 Review! </vt:lpstr>
      <vt:lpstr>Chapter 2 Review! </vt:lpstr>
      <vt:lpstr>Chapter 4 Review! </vt:lpstr>
      <vt:lpstr>Chapter 4 Review! </vt:lpstr>
      <vt:lpstr>Chapter 4 Review! </vt:lpstr>
      <vt:lpstr>Chapter 4 Review! </vt:lpstr>
      <vt:lpstr>Chapter 4 Review! </vt:lpstr>
      <vt:lpstr>Chapter 4 Review! </vt:lpstr>
      <vt:lpstr>Chapter 4 Review! </vt:lpstr>
      <vt:lpstr>Chapter 4 Review! </vt:lpstr>
      <vt:lpstr>Chapter 5 Review! </vt:lpstr>
      <vt:lpstr>Chapter 5 Review! </vt:lpstr>
      <vt:lpstr>Chapter 5 Review! </vt:lpstr>
      <vt:lpstr>Chapter 5 Review! </vt:lpstr>
      <vt:lpstr>Chapter 5 Review! </vt:lpstr>
      <vt:lpstr>Chapter 5 Review! </vt:lpstr>
      <vt:lpstr>Chapter 5 Review! </vt:lpstr>
      <vt:lpstr>Chapter 6 Review! </vt:lpstr>
      <vt:lpstr>Chapter 6 Review! </vt:lpstr>
      <vt:lpstr>Chapter 6 Review! </vt:lpstr>
      <vt:lpstr>Chapter 6 Review! </vt:lpstr>
      <vt:lpstr>Chapter 6 Review! </vt:lpstr>
      <vt:lpstr>Chapter 6 Review! </vt:lpstr>
      <vt:lpstr>Chapter 6 Review! </vt:lpstr>
      <vt:lpstr>Chapter 7 Review! </vt:lpstr>
      <vt:lpstr>Chapter 7 Review! </vt:lpstr>
      <vt:lpstr>Chapter 7 Review! </vt:lpstr>
      <vt:lpstr>Chapter 7 Review! </vt:lpstr>
      <vt:lpstr>Chapter 7 Review! </vt:lpstr>
      <vt:lpstr>Chapter 7 Review! </vt:lpstr>
      <vt:lpstr>Chapter 7 Review! </vt:lpstr>
      <vt:lpstr>Chapter 8 Review! </vt:lpstr>
      <vt:lpstr>Chapter 8 Review! </vt:lpstr>
      <vt:lpstr>Chapter 8 Review! </vt:lpstr>
      <vt:lpstr>Chapter 3 Review! </vt:lpstr>
      <vt:lpstr>Chapter 3 Review! </vt:lpstr>
      <vt:lpstr>Chapter 3 Review! </vt:lpstr>
      <vt:lpstr>Chapter 3 Review! </vt:lpstr>
      <vt:lpstr>Chapter 3 Review! </vt:lpstr>
      <vt:lpstr>Chapter 3 Review! </vt:lpstr>
      <vt:lpstr>Chapter 3 Review!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THE YEAR TEST REVIEW!</dc:title>
  <dc:creator>Jennifer Mohr</dc:creator>
  <cp:lastModifiedBy>Alyssa Coopman</cp:lastModifiedBy>
  <cp:revision>38</cp:revision>
  <dcterms:created xsi:type="dcterms:W3CDTF">2017-05-16T13:51:01Z</dcterms:created>
  <dcterms:modified xsi:type="dcterms:W3CDTF">2017-05-22T16:11:27Z</dcterms:modified>
</cp:coreProperties>
</file>